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handoutMasterIdLst>
    <p:handoutMasterId r:id="rId38"/>
  </p:handoutMasterIdLst>
  <p:sldIdLst>
    <p:sldId id="256" r:id="rId2"/>
    <p:sldId id="257" r:id="rId3"/>
    <p:sldId id="287" r:id="rId4"/>
    <p:sldId id="316" r:id="rId5"/>
    <p:sldId id="317" r:id="rId6"/>
    <p:sldId id="289" r:id="rId7"/>
    <p:sldId id="290" r:id="rId8"/>
    <p:sldId id="318" r:id="rId9"/>
    <p:sldId id="292" r:id="rId10"/>
    <p:sldId id="293" r:id="rId11"/>
    <p:sldId id="325" r:id="rId12"/>
    <p:sldId id="319" r:id="rId13"/>
    <p:sldId id="321" r:id="rId14"/>
    <p:sldId id="296" r:id="rId15"/>
    <p:sldId id="297" r:id="rId16"/>
    <p:sldId id="298" r:id="rId17"/>
    <p:sldId id="324" r:id="rId18"/>
    <p:sldId id="299" r:id="rId19"/>
    <p:sldId id="328" r:id="rId20"/>
    <p:sldId id="300" r:id="rId21"/>
    <p:sldId id="329" r:id="rId22"/>
    <p:sldId id="301" r:id="rId23"/>
    <p:sldId id="302" r:id="rId24"/>
    <p:sldId id="304" r:id="rId25"/>
    <p:sldId id="305" r:id="rId26"/>
    <p:sldId id="306" r:id="rId27"/>
    <p:sldId id="327" r:id="rId28"/>
    <p:sldId id="308" r:id="rId29"/>
    <p:sldId id="303" r:id="rId30"/>
    <p:sldId id="309" r:id="rId31"/>
    <p:sldId id="322" r:id="rId32"/>
    <p:sldId id="323" r:id="rId33"/>
    <p:sldId id="314" r:id="rId34"/>
    <p:sldId id="313" r:id="rId35"/>
    <p:sldId id="31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0A8"/>
    <a:srgbClr val="FF5A9C"/>
    <a:srgbClr val="8082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51" autoAdjust="0"/>
    <p:restoredTop sz="78953" autoAdjust="0"/>
  </p:normalViewPr>
  <p:slideViewPr>
    <p:cSldViewPr>
      <p:cViewPr varScale="1">
        <p:scale>
          <a:sx n="54" d="100"/>
          <a:sy n="54" d="100"/>
        </p:scale>
        <p:origin x="1001" y="45"/>
      </p:cViewPr>
      <p:guideLst>
        <p:guide orient="horz" pos="2160"/>
        <p:guide pos="2880"/>
      </p:guideLst>
    </p:cSldViewPr>
  </p:slideViewPr>
  <p:outlineViewPr>
    <p:cViewPr>
      <p:scale>
        <a:sx n="33" d="100"/>
        <a:sy n="33" d="100"/>
      </p:scale>
      <p:origin x="0" y="-4962"/>
    </p:cViewPr>
  </p:outlineViewPr>
  <p:notesTextViewPr>
    <p:cViewPr>
      <p:scale>
        <a:sx n="100" d="100"/>
        <a:sy n="100" d="100"/>
      </p:scale>
      <p:origin x="0" y="0"/>
    </p:cViewPr>
  </p:notesTextViewPr>
  <p:notesViewPr>
    <p:cSldViewPr>
      <p:cViewPr varScale="1">
        <p:scale>
          <a:sx n="83" d="100"/>
          <a:sy n="83" d="100"/>
        </p:scale>
        <p:origin x="-1259" y="-75"/>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D7332B-1442-4F8C-A160-0D5EB57A24C0}" type="datetimeFigureOut">
              <a:rPr lang="en-AU" smtClean="0"/>
              <a:pPr/>
              <a:t>23/12/2022</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256F71-1FE9-4811-833E-31A9A4F69AB8}" type="slidenum">
              <a:rPr lang="en-AU" smtClean="0"/>
              <a:pPr/>
              <a:t>‹#›</a:t>
            </a:fld>
            <a:endParaRPr lang="en-AU"/>
          </a:p>
        </p:txBody>
      </p:sp>
    </p:spTree>
    <p:extLst>
      <p:ext uri="{BB962C8B-B14F-4D97-AF65-F5344CB8AC3E}">
        <p14:creationId xmlns:p14="http://schemas.microsoft.com/office/powerpoint/2010/main" val="4029272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744820-F59C-490B-A624-3CEFDFE2581B}" type="datetimeFigureOut">
              <a:rPr lang="en-AU" smtClean="0"/>
              <a:pPr/>
              <a:t>23/12/2022</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7FE650-C70C-4B1D-9166-83BB00854515}" type="slidenum">
              <a:rPr lang="en-AU" smtClean="0"/>
              <a:pPr/>
              <a:t>‹#›</a:t>
            </a:fld>
            <a:endParaRPr lang="en-AU"/>
          </a:p>
        </p:txBody>
      </p:sp>
    </p:spTree>
    <p:extLst>
      <p:ext uri="{BB962C8B-B14F-4D97-AF65-F5344CB8AC3E}">
        <p14:creationId xmlns:p14="http://schemas.microsoft.com/office/powerpoint/2010/main" val="3122356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77FE650-C70C-4B1D-9166-83BB00854515}" type="slidenum">
              <a:rPr lang="en-AU" smtClean="0"/>
              <a:pPr/>
              <a:t>1</a:t>
            </a:fld>
            <a:endParaRPr lang="en-AU"/>
          </a:p>
        </p:txBody>
      </p:sp>
    </p:spTree>
    <p:extLst>
      <p:ext uri="{BB962C8B-B14F-4D97-AF65-F5344CB8AC3E}">
        <p14:creationId xmlns:p14="http://schemas.microsoft.com/office/powerpoint/2010/main" val="3708380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Amended</a:t>
            </a:r>
          </a:p>
        </p:txBody>
      </p:sp>
      <p:sp>
        <p:nvSpPr>
          <p:cNvPr id="4" name="Slide Number Placeholder 3"/>
          <p:cNvSpPr>
            <a:spLocks noGrp="1"/>
          </p:cNvSpPr>
          <p:nvPr>
            <p:ph type="sldNum" sz="quarter" idx="10"/>
          </p:nvPr>
        </p:nvSpPr>
        <p:spPr/>
        <p:txBody>
          <a:bodyPr/>
          <a:lstStyle/>
          <a:p>
            <a:fld id="{477FE650-C70C-4B1D-9166-83BB00854515}" type="slidenum">
              <a:rPr lang="en-AU" smtClean="0"/>
              <a:pPr/>
              <a:t>10</a:t>
            </a:fld>
            <a:endParaRPr lang="en-AU"/>
          </a:p>
        </p:txBody>
      </p:sp>
    </p:spTree>
    <p:extLst>
      <p:ext uri="{BB962C8B-B14F-4D97-AF65-F5344CB8AC3E}">
        <p14:creationId xmlns:p14="http://schemas.microsoft.com/office/powerpoint/2010/main" val="180694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477FE650-C70C-4B1D-9166-83BB00854515}" type="slidenum">
              <a:rPr lang="en-AU" smtClean="0"/>
              <a:pPr/>
              <a:t>12</a:t>
            </a:fld>
            <a:endParaRPr lang="en-AU"/>
          </a:p>
        </p:txBody>
      </p:sp>
    </p:spTree>
    <p:extLst>
      <p:ext uri="{BB962C8B-B14F-4D97-AF65-F5344CB8AC3E}">
        <p14:creationId xmlns:p14="http://schemas.microsoft.com/office/powerpoint/2010/main" val="3527158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477FE650-C70C-4B1D-9166-83BB00854515}" type="slidenum">
              <a:rPr lang="en-AU" smtClean="0"/>
              <a:pPr/>
              <a:t>13</a:t>
            </a:fld>
            <a:endParaRPr lang="en-AU"/>
          </a:p>
        </p:txBody>
      </p:sp>
    </p:spTree>
    <p:extLst>
      <p:ext uri="{BB962C8B-B14F-4D97-AF65-F5344CB8AC3E}">
        <p14:creationId xmlns:p14="http://schemas.microsoft.com/office/powerpoint/2010/main" val="3126133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77FE650-C70C-4B1D-9166-83BB00854515}" type="slidenum">
              <a:rPr lang="en-AU" smtClean="0"/>
              <a:pPr/>
              <a:t>14</a:t>
            </a:fld>
            <a:endParaRPr lang="en-AU"/>
          </a:p>
        </p:txBody>
      </p:sp>
    </p:spTree>
    <p:extLst>
      <p:ext uri="{BB962C8B-B14F-4D97-AF65-F5344CB8AC3E}">
        <p14:creationId xmlns:p14="http://schemas.microsoft.com/office/powerpoint/2010/main" val="310400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77FE650-C70C-4B1D-9166-83BB00854515}" type="slidenum">
              <a:rPr lang="en-AU" smtClean="0"/>
              <a:pPr/>
              <a:t>15</a:t>
            </a:fld>
            <a:endParaRPr lang="en-AU"/>
          </a:p>
        </p:txBody>
      </p:sp>
    </p:spTree>
    <p:extLst>
      <p:ext uri="{BB962C8B-B14F-4D97-AF65-F5344CB8AC3E}">
        <p14:creationId xmlns:p14="http://schemas.microsoft.com/office/powerpoint/2010/main" val="2352874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77FE650-C70C-4B1D-9166-83BB00854515}" type="slidenum">
              <a:rPr lang="en-AU" smtClean="0"/>
              <a:pPr/>
              <a:t>16</a:t>
            </a:fld>
            <a:endParaRPr lang="en-AU"/>
          </a:p>
        </p:txBody>
      </p:sp>
    </p:spTree>
    <p:extLst>
      <p:ext uri="{BB962C8B-B14F-4D97-AF65-F5344CB8AC3E}">
        <p14:creationId xmlns:p14="http://schemas.microsoft.com/office/powerpoint/2010/main" val="2092864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77FE650-C70C-4B1D-9166-83BB00854515}" type="slidenum">
              <a:rPr lang="en-AU" smtClean="0"/>
              <a:pPr/>
              <a:t>17</a:t>
            </a:fld>
            <a:endParaRPr lang="en-AU"/>
          </a:p>
        </p:txBody>
      </p:sp>
    </p:spTree>
    <p:extLst>
      <p:ext uri="{BB962C8B-B14F-4D97-AF65-F5344CB8AC3E}">
        <p14:creationId xmlns:p14="http://schemas.microsoft.com/office/powerpoint/2010/main" val="947730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77FE650-C70C-4B1D-9166-83BB00854515}" type="slidenum">
              <a:rPr lang="en-AU" smtClean="0"/>
              <a:pPr/>
              <a:t>18</a:t>
            </a:fld>
            <a:endParaRPr lang="en-AU"/>
          </a:p>
        </p:txBody>
      </p:sp>
    </p:spTree>
    <p:extLst>
      <p:ext uri="{BB962C8B-B14F-4D97-AF65-F5344CB8AC3E}">
        <p14:creationId xmlns:p14="http://schemas.microsoft.com/office/powerpoint/2010/main" val="3429832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77FE650-C70C-4B1D-9166-83BB00854515}" type="slidenum">
              <a:rPr lang="en-AU" smtClean="0"/>
              <a:pPr/>
              <a:t>19</a:t>
            </a:fld>
            <a:endParaRPr lang="en-AU"/>
          </a:p>
        </p:txBody>
      </p:sp>
    </p:spTree>
    <p:extLst>
      <p:ext uri="{BB962C8B-B14F-4D97-AF65-F5344CB8AC3E}">
        <p14:creationId xmlns:p14="http://schemas.microsoft.com/office/powerpoint/2010/main" val="3054153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77FE650-C70C-4B1D-9166-83BB00854515}" type="slidenum">
              <a:rPr lang="en-AU" smtClean="0"/>
              <a:pPr/>
              <a:t>20</a:t>
            </a:fld>
            <a:endParaRPr lang="en-AU"/>
          </a:p>
        </p:txBody>
      </p:sp>
    </p:spTree>
    <p:extLst>
      <p:ext uri="{BB962C8B-B14F-4D97-AF65-F5344CB8AC3E}">
        <p14:creationId xmlns:p14="http://schemas.microsoft.com/office/powerpoint/2010/main" val="1917712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477FE650-C70C-4B1D-9166-83BB00854515}" type="slidenum">
              <a:rPr lang="en-AU" smtClean="0"/>
              <a:pPr/>
              <a:t>2</a:t>
            </a:fld>
            <a:endParaRPr lang="en-AU"/>
          </a:p>
        </p:txBody>
      </p:sp>
    </p:spTree>
    <p:extLst>
      <p:ext uri="{BB962C8B-B14F-4D97-AF65-F5344CB8AC3E}">
        <p14:creationId xmlns:p14="http://schemas.microsoft.com/office/powerpoint/2010/main" val="3491117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77FE650-C70C-4B1D-9166-83BB00854515}" type="slidenum">
              <a:rPr lang="en-AU" smtClean="0"/>
              <a:pPr/>
              <a:t>21</a:t>
            </a:fld>
            <a:endParaRPr lang="en-AU"/>
          </a:p>
        </p:txBody>
      </p:sp>
    </p:spTree>
    <p:extLst>
      <p:ext uri="{BB962C8B-B14F-4D97-AF65-F5344CB8AC3E}">
        <p14:creationId xmlns:p14="http://schemas.microsoft.com/office/powerpoint/2010/main" val="2631843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77FE650-C70C-4B1D-9166-83BB00854515}" type="slidenum">
              <a:rPr lang="en-AU" smtClean="0"/>
              <a:pPr/>
              <a:t>22</a:t>
            </a:fld>
            <a:endParaRPr lang="en-AU"/>
          </a:p>
        </p:txBody>
      </p:sp>
    </p:spTree>
    <p:extLst>
      <p:ext uri="{BB962C8B-B14F-4D97-AF65-F5344CB8AC3E}">
        <p14:creationId xmlns:p14="http://schemas.microsoft.com/office/powerpoint/2010/main" val="30090558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77FE650-C70C-4B1D-9166-83BB00854515}" type="slidenum">
              <a:rPr lang="en-AU" smtClean="0"/>
              <a:pPr/>
              <a:t>23</a:t>
            </a:fld>
            <a:endParaRPr lang="en-AU"/>
          </a:p>
        </p:txBody>
      </p:sp>
    </p:spTree>
    <p:extLst>
      <p:ext uri="{BB962C8B-B14F-4D97-AF65-F5344CB8AC3E}">
        <p14:creationId xmlns:p14="http://schemas.microsoft.com/office/powerpoint/2010/main" val="38693141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77FE650-C70C-4B1D-9166-83BB00854515}" type="slidenum">
              <a:rPr lang="en-AU" smtClean="0"/>
              <a:pPr/>
              <a:t>24</a:t>
            </a:fld>
            <a:endParaRPr lang="en-AU"/>
          </a:p>
        </p:txBody>
      </p:sp>
    </p:spTree>
    <p:extLst>
      <p:ext uri="{BB962C8B-B14F-4D97-AF65-F5344CB8AC3E}">
        <p14:creationId xmlns:p14="http://schemas.microsoft.com/office/powerpoint/2010/main" val="37079635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77FE650-C70C-4B1D-9166-83BB00854515}" type="slidenum">
              <a:rPr lang="en-AU" smtClean="0"/>
              <a:pPr/>
              <a:t>25</a:t>
            </a:fld>
            <a:endParaRPr lang="en-AU"/>
          </a:p>
        </p:txBody>
      </p:sp>
    </p:spTree>
    <p:extLst>
      <p:ext uri="{BB962C8B-B14F-4D97-AF65-F5344CB8AC3E}">
        <p14:creationId xmlns:p14="http://schemas.microsoft.com/office/powerpoint/2010/main" val="25994247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77FE650-C70C-4B1D-9166-83BB00854515}" type="slidenum">
              <a:rPr lang="en-AU" smtClean="0"/>
              <a:pPr/>
              <a:t>26</a:t>
            </a:fld>
            <a:endParaRPr lang="en-AU"/>
          </a:p>
        </p:txBody>
      </p:sp>
    </p:spTree>
    <p:extLst>
      <p:ext uri="{BB962C8B-B14F-4D97-AF65-F5344CB8AC3E}">
        <p14:creationId xmlns:p14="http://schemas.microsoft.com/office/powerpoint/2010/main" val="42200334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77FE650-C70C-4B1D-9166-83BB00854515}" type="slidenum">
              <a:rPr lang="en-AU" smtClean="0"/>
              <a:pPr/>
              <a:t>27</a:t>
            </a:fld>
            <a:endParaRPr lang="en-AU"/>
          </a:p>
        </p:txBody>
      </p:sp>
    </p:spTree>
    <p:extLst>
      <p:ext uri="{BB962C8B-B14F-4D97-AF65-F5344CB8AC3E}">
        <p14:creationId xmlns:p14="http://schemas.microsoft.com/office/powerpoint/2010/main" val="37653617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77FE650-C70C-4B1D-9166-83BB00854515}" type="slidenum">
              <a:rPr lang="en-AU" smtClean="0"/>
              <a:pPr/>
              <a:t>28</a:t>
            </a:fld>
            <a:endParaRPr lang="en-AU"/>
          </a:p>
        </p:txBody>
      </p:sp>
    </p:spTree>
    <p:extLst>
      <p:ext uri="{BB962C8B-B14F-4D97-AF65-F5344CB8AC3E}">
        <p14:creationId xmlns:p14="http://schemas.microsoft.com/office/powerpoint/2010/main" val="9766907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77FE650-C70C-4B1D-9166-83BB00854515}" type="slidenum">
              <a:rPr lang="en-AU" smtClean="0"/>
              <a:pPr/>
              <a:t>29</a:t>
            </a:fld>
            <a:endParaRPr lang="en-AU"/>
          </a:p>
        </p:txBody>
      </p:sp>
    </p:spTree>
    <p:extLst>
      <p:ext uri="{BB962C8B-B14F-4D97-AF65-F5344CB8AC3E}">
        <p14:creationId xmlns:p14="http://schemas.microsoft.com/office/powerpoint/2010/main" val="35922127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77FE650-C70C-4B1D-9166-83BB00854515}" type="slidenum">
              <a:rPr lang="en-AU" smtClean="0"/>
              <a:pPr/>
              <a:t>30</a:t>
            </a:fld>
            <a:endParaRPr lang="en-AU"/>
          </a:p>
        </p:txBody>
      </p:sp>
    </p:spTree>
    <p:extLst>
      <p:ext uri="{BB962C8B-B14F-4D97-AF65-F5344CB8AC3E}">
        <p14:creationId xmlns:p14="http://schemas.microsoft.com/office/powerpoint/2010/main" val="2040837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77FE650-C70C-4B1D-9166-83BB00854515}" type="slidenum">
              <a:rPr lang="en-AU" smtClean="0"/>
              <a:pPr/>
              <a:t>3</a:t>
            </a:fld>
            <a:endParaRPr lang="en-AU"/>
          </a:p>
        </p:txBody>
      </p:sp>
    </p:spTree>
    <p:extLst>
      <p:ext uri="{BB962C8B-B14F-4D97-AF65-F5344CB8AC3E}">
        <p14:creationId xmlns:p14="http://schemas.microsoft.com/office/powerpoint/2010/main" val="16507953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77FE650-C70C-4B1D-9166-83BB00854515}" type="slidenum">
              <a:rPr lang="en-AU" smtClean="0"/>
              <a:pPr/>
              <a:t>31</a:t>
            </a:fld>
            <a:endParaRPr lang="en-AU"/>
          </a:p>
        </p:txBody>
      </p:sp>
    </p:spTree>
    <p:extLst>
      <p:ext uri="{BB962C8B-B14F-4D97-AF65-F5344CB8AC3E}">
        <p14:creationId xmlns:p14="http://schemas.microsoft.com/office/powerpoint/2010/main" val="31052907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77FE650-C70C-4B1D-9166-83BB00854515}" type="slidenum">
              <a:rPr lang="en-AU" smtClean="0"/>
              <a:pPr/>
              <a:t>32</a:t>
            </a:fld>
            <a:endParaRPr lang="en-AU"/>
          </a:p>
        </p:txBody>
      </p:sp>
    </p:spTree>
    <p:extLst>
      <p:ext uri="{BB962C8B-B14F-4D97-AF65-F5344CB8AC3E}">
        <p14:creationId xmlns:p14="http://schemas.microsoft.com/office/powerpoint/2010/main" val="2258875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77FE650-C70C-4B1D-9166-83BB00854515}" type="slidenum">
              <a:rPr lang="en-AU" smtClean="0"/>
              <a:pPr/>
              <a:t>33</a:t>
            </a:fld>
            <a:endParaRPr lang="en-AU"/>
          </a:p>
        </p:txBody>
      </p:sp>
    </p:spTree>
    <p:extLst>
      <p:ext uri="{BB962C8B-B14F-4D97-AF65-F5344CB8AC3E}">
        <p14:creationId xmlns:p14="http://schemas.microsoft.com/office/powerpoint/2010/main" val="29730909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77FE650-C70C-4B1D-9166-83BB00854515}" type="slidenum">
              <a:rPr lang="en-AU" smtClean="0"/>
              <a:pPr/>
              <a:t>34</a:t>
            </a:fld>
            <a:endParaRPr lang="en-AU"/>
          </a:p>
        </p:txBody>
      </p:sp>
    </p:spTree>
    <p:extLst>
      <p:ext uri="{BB962C8B-B14F-4D97-AF65-F5344CB8AC3E}">
        <p14:creationId xmlns:p14="http://schemas.microsoft.com/office/powerpoint/2010/main" val="7352787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77FE650-C70C-4B1D-9166-83BB00854515}" type="slidenum">
              <a:rPr lang="en-AU" smtClean="0"/>
              <a:pPr/>
              <a:t>35</a:t>
            </a:fld>
            <a:endParaRPr lang="en-AU"/>
          </a:p>
        </p:txBody>
      </p:sp>
    </p:spTree>
    <p:extLst>
      <p:ext uri="{BB962C8B-B14F-4D97-AF65-F5344CB8AC3E}">
        <p14:creationId xmlns:p14="http://schemas.microsoft.com/office/powerpoint/2010/main" val="1712261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77FE650-C70C-4B1D-9166-83BB00854515}" type="slidenum">
              <a:rPr lang="en-AU" smtClean="0"/>
              <a:pPr/>
              <a:t>4</a:t>
            </a:fld>
            <a:endParaRPr lang="en-AU"/>
          </a:p>
        </p:txBody>
      </p:sp>
    </p:spTree>
    <p:extLst>
      <p:ext uri="{BB962C8B-B14F-4D97-AF65-F5344CB8AC3E}">
        <p14:creationId xmlns:p14="http://schemas.microsoft.com/office/powerpoint/2010/main" val="4146701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77FE650-C70C-4B1D-9166-83BB00854515}" type="slidenum">
              <a:rPr lang="en-AU" smtClean="0"/>
              <a:pPr/>
              <a:t>5</a:t>
            </a:fld>
            <a:endParaRPr lang="en-AU"/>
          </a:p>
        </p:txBody>
      </p:sp>
    </p:spTree>
    <p:extLst>
      <p:ext uri="{BB962C8B-B14F-4D97-AF65-F5344CB8AC3E}">
        <p14:creationId xmlns:p14="http://schemas.microsoft.com/office/powerpoint/2010/main" val="3832743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Providers can only be registered on CRICOS after they have been approved to provide courses of education</a:t>
            </a:r>
            <a:r>
              <a:rPr lang="en-AU" baseline="0" dirty="0"/>
              <a:t> or training to overseas students in that state under the relevant state or territory legislation, the ESOS Act &amp; the National Code </a:t>
            </a:r>
            <a:r>
              <a:rPr lang="en-AU" baseline="0" dirty="0">
                <a:sym typeface="Wingdings" panose="05000000000000000000" pitchFamily="2" charset="2"/>
              </a:rPr>
              <a:t> Providers can only be registered on CRICOS once they have been approved by the relevant ESOS Agency – for the University the relevant ESOS Agency is TEQSA.</a:t>
            </a:r>
          </a:p>
          <a:p>
            <a:endParaRPr lang="en-AU" baseline="0" dirty="0">
              <a:sym typeface="Wingdings" panose="05000000000000000000" pitchFamily="2" charset="2"/>
            </a:endParaRPr>
          </a:p>
          <a:p>
            <a:r>
              <a:rPr lang="en-AU" baseline="0" dirty="0">
                <a:sym typeface="Wingdings" panose="05000000000000000000" pitchFamily="2" charset="2"/>
              </a:rPr>
              <a:t>Does a provider still need to seek CRICOS registration for each course in each state where it will be delivered if all higher education providers are registered with TEQSA?</a:t>
            </a:r>
            <a:endParaRPr lang="en-AU" dirty="0"/>
          </a:p>
        </p:txBody>
      </p:sp>
      <p:sp>
        <p:nvSpPr>
          <p:cNvPr id="4" name="Slide Number Placeholder 3"/>
          <p:cNvSpPr>
            <a:spLocks noGrp="1"/>
          </p:cNvSpPr>
          <p:nvPr>
            <p:ph type="sldNum" sz="quarter" idx="10"/>
          </p:nvPr>
        </p:nvSpPr>
        <p:spPr/>
        <p:txBody>
          <a:bodyPr/>
          <a:lstStyle/>
          <a:p>
            <a:fld id="{477FE650-C70C-4B1D-9166-83BB00854515}" type="slidenum">
              <a:rPr lang="en-AU" smtClean="0"/>
              <a:pPr/>
              <a:t>6</a:t>
            </a:fld>
            <a:endParaRPr lang="en-AU"/>
          </a:p>
        </p:txBody>
      </p:sp>
    </p:spTree>
    <p:extLst>
      <p:ext uri="{BB962C8B-B14F-4D97-AF65-F5344CB8AC3E}">
        <p14:creationId xmlns:p14="http://schemas.microsoft.com/office/powerpoint/2010/main" val="679258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77FE650-C70C-4B1D-9166-83BB00854515}" type="slidenum">
              <a:rPr lang="en-AU" smtClean="0"/>
              <a:pPr/>
              <a:t>7</a:t>
            </a:fld>
            <a:endParaRPr lang="en-AU"/>
          </a:p>
        </p:txBody>
      </p:sp>
    </p:spTree>
    <p:extLst>
      <p:ext uri="{BB962C8B-B14F-4D97-AF65-F5344CB8AC3E}">
        <p14:creationId xmlns:p14="http://schemas.microsoft.com/office/powerpoint/2010/main" val="3431243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77FE650-C70C-4B1D-9166-83BB00854515}" type="slidenum">
              <a:rPr lang="en-AU" smtClean="0"/>
              <a:pPr/>
              <a:t>8</a:t>
            </a:fld>
            <a:endParaRPr lang="en-AU"/>
          </a:p>
        </p:txBody>
      </p:sp>
    </p:spTree>
    <p:extLst>
      <p:ext uri="{BB962C8B-B14F-4D97-AF65-F5344CB8AC3E}">
        <p14:creationId xmlns:p14="http://schemas.microsoft.com/office/powerpoint/2010/main" val="1601988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77FE650-C70C-4B1D-9166-83BB00854515}" type="slidenum">
              <a:rPr lang="en-AU" smtClean="0"/>
              <a:pPr/>
              <a:t>9</a:t>
            </a:fld>
            <a:endParaRPr lang="en-AU"/>
          </a:p>
        </p:txBody>
      </p:sp>
    </p:spTree>
    <p:extLst>
      <p:ext uri="{BB962C8B-B14F-4D97-AF65-F5344CB8AC3E}">
        <p14:creationId xmlns:p14="http://schemas.microsoft.com/office/powerpoint/2010/main" val="11524685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 y="-24"/>
            <a:ext cx="9173510" cy="6880132"/>
          </a:xfrm>
          <a:prstGeom prst="rect">
            <a:avLst/>
          </a:prstGeom>
        </p:spPr>
      </p:pic>
      <p:sp>
        <p:nvSpPr>
          <p:cNvPr id="2" name="Title 1"/>
          <p:cNvSpPr>
            <a:spLocks noGrp="1"/>
          </p:cNvSpPr>
          <p:nvPr>
            <p:ph type="ctrTitle"/>
          </p:nvPr>
        </p:nvSpPr>
        <p:spPr>
          <a:xfrm>
            <a:off x="1120080" y="4941169"/>
            <a:ext cx="7772400" cy="720080"/>
          </a:xfrm>
        </p:spPr>
        <p:txBody>
          <a:bodyPr>
            <a:normAutofit/>
          </a:bodyPr>
          <a:lstStyle>
            <a:lvl1pPr algn="r">
              <a:defRPr sz="3400">
                <a:solidFill>
                  <a:srgbClr val="0060A8"/>
                </a:solidFill>
                <a:latin typeface="Georgia" pitchFamily="18" charset="0"/>
              </a:defRPr>
            </a:lvl1pPr>
          </a:lstStyle>
          <a:p>
            <a:r>
              <a:rPr lang="en-US"/>
              <a:t>Click to edit Master title style</a:t>
            </a:r>
            <a:endParaRPr lang="en-AU" dirty="0"/>
          </a:p>
        </p:txBody>
      </p:sp>
      <p:sp>
        <p:nvSpPr>
          <p:cNvPr id="3" name="Subtitle 2"/>
          <p:cNvSpPr>
            <a:spLocks noGrp="1"/>
          </p:cNvSpPr>
          <p:nvPr>
            <p:ph type="subTitle" idx="1"/>
          </p:nvPr>
        </p:nvSpPr>
        <p:spPr>
          <a:xfrm>
            <a:off x="2488232" y="4534272"/>
            <a:ext cx="6400800" cy="406896"/>
          </a:xfrm>
        </p:spPr>
        <p:txBody>
          <a:bodyPr>
            <a:normAutofit/>
          </a:bodyPr>
          <a:lstStyle>
            <a:lvl1pPr marL="0" indent="0" algn="r">
              <a:buNone/>
              <a:defRPr sz="1600">
                <a:solidFill>
                  <a:srgbClr val="808285"/>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1"/>
          </p:nvPr>
        </p:nvSpPr>
        <p:spPr/>
        <p:txBody>
          <a:bodyPr/>
          <a:lstStyle/>
          <a:p>
            <a:r>
              <a:rPr lang="en-AU"/>
              <a:t>University of Adelaide</a:t>
            </a:r>
          </a:p>
        </p:txBody>
      </p:sp>
      <p:sp>
        <p:nvSpPr>
          <p:cNvPr id="6" name="Slide Number Placeholder 5"/>
          <p:cNvSpPr>
            <a:spLocks noGrp="1"/>
          </p:cNvSpPr>
          <p:nvPr>
            <p:ph type="sldNum" sz="quarter" idx="12"/>
          </p:nvPr>
        </p:nvSpPr>
        <p:spPr/>
        <p:txBody>
          <a:bodyPr/>
          <a:lstStyle/>
          <a:p>
            <a:fld id="{7E8AFECB-488C-4862-A863-69DB259C81CD}" type="slidenum">
              <a:rPr lang="en-AU" smtClean="0"/>
              <a:pPr/>
              <a:t>‹#›</a:t>
            </a:fld>
            <a:endParaRPr lang="en-AU"/>
          </a:p>
        </p:txBody>
      </p:sp>
      <p:cxnSp>
        <p:nvCxnSpPr>
          <p:cNvPr id="7" name="Straight Connector 6"/>
          <p:cNvCxnSpPr/>
          <p:nvPr userDrawn="1"/>
        </p:nvCxnSpPr>
        <p:spPr>
          <a:xfrm>
            <a:off x="467544" y="6453336"/>
            <a:ext cx="8280920"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1"/>
          </p:nvPr>
        </p:nvSpPr>
        <p:spPr/>
        <p:txBody>
          <a:bodyPr/>
          <a:lstStyle/>
          <a:p>
            <a:r>
              <a:rPr lang="en-AU"/>
              <a:t>University of Adelaide</a:t>
            </a:r>
          </a:p>
        </p:txBody>
      </p:sp>
      <p:sp>
        <p:nvSpPr>
          <p:cNvPr id="6" name="Slide Number Placeholder 5"/>
          <p:cNvSpPr>
            <a:spLocks noGrp="1"/>
          </p:cNvSpPr>
          <p:nvPr>
            <p:ph type="sldNum" sz="quarter" idx="12"/>
          </p:nvPr>
        </p:nvSpPr>
        <p:spPr/>
        <p:txBody>
          <a:bodyPr/>
          <a:lstStyle/>
          <a:p>
            <a:fld id="{7E8AFECB-488C-4862-A863-69DB259C81CD}" type="slidenum">
              <a:rPr lang="en-AU" smtClean="0"/>
              <a:pPr/>
              <a:t>‹#›</a:t>
            </a:fld>
            <a:endParaRPr lang="en-AU"/>
          </a:p>
        </p:txBody>
      </p:sp>
      <p:cxnSp>
        <p:nvCxnSpPr>
          <p:cNvPr id="7" name="Straight Connector 6"/>
          <p:cNvCxnSpPr/>
          <p:nvPr userDrawn="1"/>
        </p:nvCxnSpPr>
        <p:spPr>
          <a:xfrm>
            <a:off x="467544" y="6453336"/>
            <a:ext cx="8280920"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1"/>
          </p:nvPr>
        </p:nvSpPr>
        <p:spPr/>
        <p:txBody>
          <a:bodyPr/>
          <a:lstStyle/>
          <a:p>
            <a:r>
              <a:rPr lang="en-AU" dirty="0"/>
              <a:t>University of Adelaide</a:t>
            </a:r>
          </a:p>
        </p:txBody>
      </p:sp>
      <p:sp>
        <p:nvSpPr>
          <p:cNvPr id="6" name="Slide Number Placeholder 5"/>
          <p:cNvSpPr>
            <a:spLocks noGrp="1"/>
          </p:cNvSpPr>
          <p:nvPr>
            <p:ph type="sldNum" sz="quarter" idx="12"/>
          </p:nvPr>
        </p:nvSpPr>
        <p:spPr/>
        <p:txBody>
          <a:bodyPr/>
          <a:lstStyle/>
          <a:p>
            <a:fld id="{7E8AFECB-488C-4862-A863-69DB259C81CD}" type="slidenum">
              <a:rPr lang="en-AU" smtClean="0"/>
              <a:pPr/>
              <a:t>‹#›</a:t>
            </a:fld>
            <a:endParaRPr lang="en-AU" dirty="0"/>
          </a:p>
        </p:txBody>
      </p:sp>
      <p:cxnSp>
        <p:nvCxnSpPr>
          <p:cNvPr id="10" name="Straight Connector 9"/>
          <p:cNvCxnSpPr/>
          <p:nvPr userDrawn="1"/>
        </p:nvCxnSpPr>
        <p:spPr>
          <a:xfrm>
            <a:off x="467544" y="6453336"/>
            <a:ext cx="8280920"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ampus-background.jpg"/>
          <p:cNvPicPr>
            <a:picLocks noChangeAspect="1"/>
          </p:cNvPicPr>
          <p:nvPr userDrawn="1"/>
        </p:nvPicPr>
        <p:blipFill>
          <a:blip r:embed="rId2" cstate="print"/>
          <a:stretch>
            <a:fillRect/>
          </a:stretch>
        </p:blipFill>
        <p:spPr>
          <a:xfrm>
            <a:off x="0" y="0"/>
            <a:ext cx="9144000" cy="6885384"/>
          </a:xfrm>
          <a:prstGeom prst="rect">
            <a:avLst/>
          </a:prstGeom>
        </p:spPr>
      </p:pic>
      <p:sp>
        <p:nvSpPr>
          <p:cNvPr id="2" name="Title 1"/>
          <p:cNvSpPr>
            <a:spLocks noGrp="1"/>
          </p:cNvSpPr>
          <p:nvPr>
            <p:ph type="title"/>
          </p:nvPr>
        </p:nvSpPr>
        <p:spPr>
          <a:xfrm>
            <a:off x="722313" y="4406900"/>
            <a:ext cx="7772400" cy="1362075"/>
          </a:xfrm>
        </p:spPr>
        <p:txBody>
          <a:bodyPr anchor="t"/>
          <a:lstStyle>
            <a:lvl1pPr algn="r">
              <a:defRPr sz="4000" b="0" cap="none" baseline="0">
                <a:solidFill>
                  <a:schemeClr val="bg1"/>
                </a:solidFill>
              </a:defRPr>
            </a:lvl1pPr>
          </a:lstStyle>
          <a:p>
            <a:r>
              <a:rPr lang="en-US"/>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lgn="r">
              <a:buNone/>
              <a:defRPr sz="20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9" name="Picture 8" descr="UoA_logo_vert_cmyk_midbg.png"/>
          <p:cNvPicPr/>
          <p:nvPr userDrawn="1"/>
        </p:nvPicPr>
        <p:blipFill>
          <a:blip r:embed="rId3" cstate="screen"/>
          <a:stretch>
            <a:fillRect/>
          </a:stretch>
        </p:blipFill>
        <p:spPr>
          <a:xfrm>
            <a:off x="310772" y="318199"/>
            <a:ext cx="1107584" cy="82127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sz="half" idx="1"/>
          </p:nvPr>
        </p:nvSpPr>
        <p:spPr>
          <a:xfrm>
            <a:off x="457200" y="1412776"/>
            <a:ext cx="4038600" cy="4713387"/>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4648200" y="1412776"/>
            <a:ext cx="4038600" cy="4713387"/>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Footer Placeholder 5"/>
          <p:cNvSpPr>
            <a:spLocks noGrp="1"/>
          </p:cNvSpPr>
          <p:nvPr>
            <p:ph type="ftr" sz="quarter" idx="11"/>
          </p:nvPr>
        </p:nvSpPr>
        <p:spPr/>
        <p:txBody>
          <a:bodyPr/>
          <a:lstStyle/>
          <a:p>
            <a:r>
              <a:rPr lang="en-AU"/>
              <a:t>University of Adelaide</a:t>
            </a:r>
          </a:p>
        </p:txBody>
      </p:sp>
      <p:sp>
        <p:nvSpPr>
          <p:cNvPr id="7" name="Slide Number Placeholder 6"/>
          <p:cNvSpPr>
            <a:spLocks noGrp="1"/>
          </p:cNvSpPr>
          <p:nvPr>
            <p:ph type="sldNum" sz="quarter" idx="12"/>
          </p:nvPr>
        </p:nvSpPr>
        <p:spPr/>
        <p:txBody>
          <a:bodyPr/>
          <a:lstStyle/>
          <a:p>
            <a:fld id="{7E8AFECB-488C-4862-A863-69DB259C81CD}" type="slidenum">
              <a:rPr lang="en-AU" smtClean="0"/>
              <a:pPr/>
              <a:t>‹#›</a:t>
            </a:fld>
            <a:endParaRPr lang="en-AU"/>
          </a:p>
        </p:txBody>
      </p:sp>
      <p:cxnSp>
        <p:nvCxnSpPr>
          <p:cNvPr id="8" name="Straight Connector 7"/>
          <p:cNvCxnSpPr/>
          <p:nvPr userDrawn="1"/>
        </p:nvCxnSpPr>
        <p:spPr>
          <a:xfrm>
            <a:off x="467544" y="6453336"/>
            <a:ext cx="8280920"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Footer Placeholder 7"/>
          <p:cNvSpPr>
            <a:spLocks noGrp="1"/>
          </p:cNvSpPr>
          <p:nvPr>
            <p:ph type="ftr" sz="quarter" idx="11"/>
          </p:nvPr>
        </p:nvSpPr>
        <p:spPr/>
        <p:txBody>
          <a:bodyPr/>
          <a:lstStyle/>
          <a:p>
            <a:r>
              <a:rPr lang="en-AU"/>
              <a:t>University of Adelaide</a:t>
            </a:r>
          </a:p>
        </p:txBody>
      </p:sp>
      <p:sp>
        <p:nvSpPr>
          <p:cNvPr id="9" name="Slide Number Placeholder 8"/>
          <p:cNvSpPr>
            <a:spLocks noGrp="1"/>
          </p:cNvSpPr>
          <p:nvPr>
            <p:ph type="sldNum" sz="quarter" idx="12"/>
          </p:nvPr>
        </p:nvSpPr>
        <p:spPr/>
        <p:txBody>
          <a:bodyPr/>
          <a:lstStyle/>
          <a:p>
            <a:fld id="{7E8AFECB-488C-4862-A863-69DB259C81CD}" type="slidenum">
              <a:rPr lang="en-AU" smtClean="0"/>
              <a:pPr/>
              <a:t>‹#›</a:t>
            </a:fld>
            <a:endParaRPr lang="en-AU"/>
          </a:p>
        </p:txBody>
      </p:sp>
      <p:cxnSp>
        <p:nvCxnSpPr>
          <p:cNvPr id="10" name="Straight Connector 9"/>
          <p:cNvCxnSpPr/>
          <p:nvPr userDrawn="1"/>
        </p:nvCxnSpPr>
        <p:spPr>
          <a:xfrm>
            <a:off x="467544" y="6453336"/>
            <a:ext cx="828092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4" name="Footer Placeholder 3"/>
          <p:cNvSpPr>
            <a:spLocks noGrp="1"/>
          </p:cNvSpPr>
          <p:nvPr>
            <p:ph type="ftr" sz="quarter" idx="11"/>
          </p:nvPr>
        </p:nvSpPr>
        <p:spPr/>
        <p:txBody>
          <a:bodyPr/>
          <a:lstStyle/>
          <a:p>
            <a:r>
              <a:rPr lang="en-AU" dirty="0"/>
              <a:t>University of Adelaide</a:t>
            </a:r>
          </a:p>
        </p:txBody>
      </p:sp>
      <p:sp>
        <p:nvSpPr>
          <p:cNvPr id="5" name="Slide Number Placeholder 4"/>
          <p:cNvSpPr>
            <a:spLocks noGrp="1"/>
          </p:cNvSpPr>
          <p:nvPr>
            <p:ph type="sldNum" sz="quarter" idx="12"/>
          </p:nvPr>
        </p:nvSpPr>
        <p:spPr/>
        <p:txBody>
          <a:bodyPr/>
          <a:lstStyle/>
          <a:p>
            <a:fld id="{7E8AFECB-488C-4862-A863-69DB259C81CD}" type="slidenum">
              <a:rPr lang="en-AU" smtClean="0"/>
              <a:pPr/>
              <a:t>‹#›</a:t>
            </a:fld>
            <a:endParaRPr lang="en-AU"/>
          </a:p>
        </p:txBody>
      </p:sp>
      <p:cxnSp>
        <p:nvCxnSpPr>
          <p:cNvPr id="6" name="Straight Connector 5"/>
          <p:cNvCxnSpPr/>
          <p:nvPr userDrawn="1"/>
        </p:nvCxnSpPr>
        <p:spPr>
          <a:xfrm>
            <a:off x="467544" y="6453336"/>
            <a:ext cx="8280920"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a:t>University of Adelaide</a:t>
            </a:r>
          </a:p>
        </p:txBody>
      </p:sp>
      <p:sp>
        <p:nvSpPr>
          <p:cNvPr id="4" name="Slide Number Placeholder 3"/>
          <p:cNvSpPr>
            <a:spLocks noGrp="1"/>
          </p:cNvSpPr>
          <p:nvPr>
            <p:ph type="sldNum" sz="quarter" idx="12"/>
          </p:nvPr>
        </p:nvSpPr>
        <p:spPr/>
        <p:txBody>
          <a:bodyPr/>
          <a:lstStyle/>
          <a:p>
            <a:fld id="{7E8AFECB-488C-4862-A863-69DB259C81CD}" type="slidenum">
              <a:rPr lang="en-AU" smtClean="0"/>
              <a:pPr/>
              <a:t>‹#›</a:t>
            </a:fld>
            <a:endParaRPr lang="en-AU"/>
          </a:p>
        </p:txBody>
      </p:sp>
      <p:cxnSp>
        <p:nvCxnSpPr>
          <p:cNvPr id="5" name="Straight Connector 4"/>
          <p:cNvCxnSpPr/>
          <p:nvPr userDrawn="1"/>
        </p:nvCxnSpPr>
        <p:spPr>
          <a:xfrm>
            <a:off x="467544" y="6453336"/>
            <a:ext cx="8280920"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a:lvl1pPr>
          </a:lstStyle>
          <a:p>
            <a:r>
              <a:rPr lang="en-US"/>
              <a:t>Click to edit Master title style</a:t>
            </a:r>
            <a:endParaRPr lang="en-AU" dirty="0"/>
          </a:p>
        </p:txBody>
      </p:sp>
      <p:sp>
        <p:nvSpPr>
          <p:cNvPr id="3" name="Content Placeholder 2"/>
          <p:cNvSpPr>
            <a:spLocks noGrp="1"/>
          </p:cNvSpPr>
          <p:nvPr>
            <p:ph idx="1"/>
          </p:nvPr>
        </p:nvSpPr>
        <p:spPr>
          <a:xfrm>
            <a:off x="3575050" y="273050"/>
            <a:ext cx="5111750"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AU"/>
              <a:t>University of Adelaide</a:t>
            </a:r>
          </a:p>
        </p:txBody>
      </p:sp>
      <p:sp>
        <p:nvSpPr>
          <p:cNvPr id="7" name="Slide Number Placeholder 6"/>
          <p:cNvSpPr>
            <a:spLocks noGrp="1"/>
          </p:cNvSpPr>
          <p:nvPr>
            <p:ph type="sldNum" sz="quarter" idx="12"/>
          </p:nvPr>
        </p:nvSpPr>
        <p:spPr/>
        <p:txBody>
          <a:bodyPr/>
          <a:lstStyle/>
          <a:p>
            <a:fld id="{7E8AFECB-488C-4862-A863-69DB259C81CD}" type="slidenum">
              <a:rPr lang="en-AU" smtClean="0"/>
              <a:pPr/>
              <a:t>‹#›</a:t>
            </a:fld>
            <a:endParaRPr lang="en-AU"/>
          </a:p>
        </p:txBody>
      </p:sp>
      <p:cxnSp>
        <p:nvCxnSpPr>
          <p:cNvPr id="8" name="Straight Connector 7"/>
          <p:cNvCxnSpPr/>
          <p:nvPr userDrawn="1"/>
        </p:nvCxnSpPr>
        <p:spPr>
          <a:xfrm>
            <a:off x="467544" y="6453336"/>
            <a:ext cx="8280920"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lvl1pPr>
          </a:lstStyle>
          <a:p>
            <a:r>
              <a:rPr lang="en-US"/>
              <a:t>Click to edit Master title style</a:t>
            </a:r>
            <a:endParaRPr lang="en-AU"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E8AFECB-488C-4862-A863-69DB259C81CD}" type="slidenum">
              <a:rPr lang="en-AU" smtClean="0"/>
              <a:pPr/>
              <a:t>‹#›</a:t>
            </a:fld>
            <a:endParaRPr lang="en-AU"/>
          </a:p>
        </p:txBody>
      </p:sp>
      <p:sp>
        <p:nvSpPr>
          <p:cNvPr id="8" name="Footer Placeholder 4"/>
          <p:cNvSpPr>
            <a:spLocks noGrp="1"/>
          </p:cNvSpPr>
          <p:nvPr>
            <p:ph type="ftr" sz="quarter" idx="11"/>
          </p:nvPr>
        </p:nvSpPr>
        <p:spPr>
          <a:xfrm>
            <a:off x="467544" y="6448251"/>
            <a:ext cx="2895600" cy="365125"/>
          </a:xfrm>
        </p:spPr>
        <p:txBody>
          <a:bodyPr/>
          <a:lstStyle/>
          <a:p>
            <a:r>
              <a:rPr lang="en-AU"/>
              <a:t>University of Adelaide</a:t>
            </a:r>
          </a:p>
        </p:txBody>
      </p:sp>
      <p:cxnSp>
        <p:nvCxnSpPr>
          <p:cNvPr id="9" name="Straight Connector 8"/>
          <p:cNvCxnSpPr/>
          <p:nvPr userDrawn="1"/>
        </p:nvCxnSpPr>
        <p:spPr>
          <a:xfrm>
            <a:off x="467544" y="6453336"/>
            <a:ext cx="8280920"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332656"/>
            <a:ext cx="8229600" cy="850106"/>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p:cNvSpPr>
            <a:spLocks noGrp="1"/>
          </p:cNvSpPr>
          <p:nvPr>
            <p:ph type="body" idx="1"/>
          </p:nvPr>
        </p:nvSpPr>
        <p:spPr>
          <a:xfrm>
            <a:off x="457200" y="1412776"/>
            <a:ext cx="8229600" cy="47133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3"/>
          </p:nvPr>
        </p:nvSpPr>
        <p:spPr>
          <a:xfrm>
            <a:off x="467544" y="6448251"/>
            <a:ext cx="2895600" cy="365125"/>
          </a:xfrm>
          <a:prstGeom prst="rect">
            <a:avLst/>
          </a:prstGeom>
        </p:spPr>
        <p:txBody>
          <a:bodyPr vert="horz" lIns="91440" tIns="45720" rIns="91440" bIns="45720" rtlCol="0" anchor="ctr"/>
          <a:lstStyle>
            <a:lvl1pPr algn="l">
              <a:defRPr sz="1100">
                <a:solidFill>
                  <a:schemeClr val="tx1">
                    <a:tint val="75000"/>
                  </a:schemeClr>
                </a:solidFill>
                <a:latin typeface="Georgia" pitchFamily="18" charset="0"/>
              </a:defRPr>
            </a:lvl1pPr>
          </a:lstStyle>
          <a:p>
            <a:r>
              <a:rPr lang="en-AU" dirty="0"/>
              <a:t>University of Adelaide</a:t>
            </a:r>
          </a:p>
        </p:txBody>
      </p:sp>
      <p:sp>
        <p:nvSpPr>
          <p:cNvPr id="6" name="Slide Number Placeholder 5"/>
          <p:cNvSpPr>
            <a:spLocks noGrp="1"/>
          </p:cNvSpPr>
          <p:nvPr>
            <p:ph type="sldNum" sz="quarter" idx="4"/>
          </p:nvPr>
        </p:nvSpPr>
        <p:spPr>
          <a:xfrm>
            <a:off x="6553200" y="6448251"/>
            <a:ext cx="2133600" cy="365125"/>
          </a:xfrm>
          <a:prstGeom prst="rect">
            <a:avLst/>
          </a:prstGeom>
        </p:spPr>
        <p:txBody>
          <a:bodyPr vert="horz" lIns="91440" tIns="45720" rIns="91440" bIns="45720" rtlCol="0" anchor="ctr"/>
          <a:lstStyle>
            <a:lvl1pPr algn="r">
              <a:defRPr sz="1100">
                <a:solidFill>
                  <a:srgbClr val="808285"/>
                </a:solidFill>
                <a:latin typeface="Georgia" pitchFamily="18" charset="0"/>
              </a:defRPr>
            </a:lvl1pPr>
          </a:lstStyle>
          <a:p>
            <a:fld id="{95078D05-E1F1-4281-8199-8B61E9D73635}"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spcBef>
          <a:spcPct val="0"/>
        </a:spcBef>
        <a:buNone/>
        <a:defRPr sz="3600" kern="1200">
          <a:solidFill>
            <a:srgbClr val="0060A8"/>
          </a:solidFill>
          <a:latin typeface="Georg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immi.homeaffairs.gov.au/change-in-situation/study-situation"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internationaleducation.gov.au/Regulatory-Information/Pages/National-Code-2018-Factsheets-.aspx"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tps.gov.au/Hom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legislation.gov.au/Series/F2017L01182"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slide" Target="slide2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legislation.gov.au/Series/C1958A00062" TargetMode="External"/><Relationship Id="rId5" Type="http://schemas.openxmlformats.org/officeDocument/2006/relationships/hyperlink" Target="https://tps.gov.au/Home/NotLoggedIn" TargetMode="External"/><Relationship Id="rId4" Type="http://schemas.openxmlformats.org/officeDocument/2006/relationships/hyperlink" Target="https://www.legislation.gov.au/Series/F2017L01182"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adelaide.edu.au/safer-campus-community/"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adelaide.edu.au/esos/student/faq/"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adelaide.edu.au/policies/1803/"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www.adelaide.edu.au/student/grievance/system/files/docs/student-grievance-resolution-process-january-2019.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www.legislation.gov.au/Series/C1958A00062" TargetMode="External"/><Relationship Id="rId4" Type="http://schemas.openxmlformats.org/officeDocument/2006/relationships/hyperlink" Target="https://www.legislation.gov.au/Series/C2004A00109"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www.legislation.gov.au/Series/F2001B00153" TargetMode="External"/><Relationship Id="rId13" Type="http://schemas.openxmlformats.org/officeDocument/2006/relationships/hyperlink" Target="https://immi.homeaffairs.gov.au/visas/getting-a-visa/visa-finder/study" TargetMode="External"/><Relationship Id="rId3" Type="http://schemas.openxmlformats.org/officeDocument/2006/relationships/image" Target="../media/image4.png"/><Relationship Id="rId7" Type="http://schemas.openxmlformats.org/officeDocument/2006/relationships/hyperlink" Target="http://www.comlaw.gov.au/Series/C2004A00757" TargetMode="External"/><Relationship Id="rId12" Type="http://schemas.openxmlformats.org/officeDocument/2006/relationships/hyperlink" Target="http://www.immi.gov.au/students/index.htm"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www.adelaide.edu.au/learning/governance/esos/esosguide" TargetMode="External"/><Relationship Id="rId11" Type="http://schemas.openxmlformats.org/officeDocument/2006/relationships/hyperlink" Target="https://internationaleducation.gov.au/Regulatory-Information/Pages/National-Code-2018-Factsheets-.aspx" TargetMode="External"/><Relationship Id="rId5" Type="http://schemas.openxmlformats.org/officeDocument/2006/relationships/hyperlink" Target="https://myuni.adelaide.edu.au/enroll/TG9BFR" TargetMode="External"/><Relationship Id="rId10" Type="http://schemas.openxmlformats.org/officeDocument/2006/relationships/hyperlink" Target="https://www.legislation.gov.au/Series/F2017L01182" TargetMode="External"/><Relationship Id="rId4" Type="http://schemas.openxmlformats.org/officeDocument/2006/relationships/hyperlink" Target="http://www.adelaide.edu.au/esos/" TargetMode="External"/><Relationship Id="rId9" Type="http://schemas.openxmlformats.org/officeDocument/2006/relationships/hyperlink" Target="https://www.aei.gov.au/Regulatory-Information/Education-Services-for-overseas-students-esos-legislative-framework/national-code/Pages/default.aspx"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mailto:helpdesklegal@adelaide.edu.au" TargetMode="External"/><Relationship Id="rId5" Type="http://schemas.openxmlformats.org/officeDocument/2006/relationships/hyperlink" Target="mailto:iss@adelaide.edu.au" TargetMode="External"/><Relationship Id="rId4" Type="http://schemas.openxmlformats.org/officeDocument/2006/relationships/hyperlink" Target="mailto:lqseducompliance@adelaide.edu.au"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mailto:lqseducompliance@adelaide.edu.au"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legislation.gov.au/Series/C2004A00109"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cricos.education.gov.a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blogs.adelaide.edu.au/legal-risk/2016/06/01/one-student-visa-to-rule-them-al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51520" y="5013176"/>
            <a:ext cx="7772400" cy="720080"/>
          </a:xfrm>
        </p:spPr>
        <p:txBody>
          <a:bodyPr>
            <a:normAutofit fontScale="90000"/>
          </a:bodyPr>
          <a:lstStyle/>
          <a:p>
            <a:pPr algn="l"/>
            <a:r>
              <a:rPr lang="en-AU" sz="3600" dirty="0">
                <a:ea typeface="Verdana" panose="020B0604030504040204" pitchFamily="34" charset="0"/>
                <a:cs typeface="Verdana" panose="020B0604030504040204" pitchFamily="34" charset="0"/>
              </a:rPr>
              <a:t>Education Services for Overseas Students Act 2000</a:t>
            </a:r>
            <a:br>
              <a:rPr lang="en-AU" sz="3600" dirty="0">
                <a:latin typeface="Verdana" panose="020B0604030504040204" pitchFamily="34" charset="0"/>
                <a:ea typeface="Verdana" panose="020B0604030504040204" pitchFamily="34" charset="0"/>
                <a:cs typeface="Verdana" panose="020B0604030504040204" pitchFamily="34" charset="0"/>
              </a:rPr>
            </a:br>
            <a:br>
              <a:rPr lang="en-AU" sz="3600" dirty="0">
                <a:latin typeface="Verdana" panose="020B0604030504040204" pitchFamily="34" charset="0"/>
                <a:ea typeface="Verdana" panose="020B0604030504040204" pitchFamily="34" charset="0"/>
                <a:cs typeface="Verdana" panose="020B0604030504040204" pitchFamily="34" charset="0"/>
              </a:rPr>
            </a:br>
            <a:r>
              <a:rPr lang="en-AU" sz="1800" dirty="0"/>
              <a:t>(Commonwealth)</a:t>
            </a:r>
            <a:endParaRPr lang="en-US" sz="1800" dirty="0"/>
          </a:p>
        </p:txBody>
      </p:sp>
      <p:sp>
        <p:nvSpPr>
          <p:cNvPr id="2" name="TextBox 1"/>
          <p:cNvSpPr txBox="1"/>
          <p:nvPr/>
        </p:nvSpPr>
        <p:spPr>
          <a:xfrm>
            <a:off x="251520" y="1484784"/>
            <a:ext cx="3997248" cy="830997"/>
          </a:xfrm>
          <a:prstGeom prst="rect">
            <a:avLst/>
          </a:prstGeom>
          <a:noFill/>
        </p:spPr>
        <p:txBody>
          <a:bodyPr wrap="none" rtlCol="0">
            <a:spAutoFit/>
          </a:bodyPr>
          <a:lstStyle/>
          <a:p>
            <a:r>
              <a:rPr lang="en-AU" sz="2400" b="1" dirty="0">
                <a:solidFill>
                  <a:schemeClr val="bg1"/>
                </a:solidFill>
                <a:latin typeface="Arial" panose="020B0604020202020204" pitchFamily="34" charset="0"/>
                <a:cs typeface="Arial" panose="020B0604020202020204" pitchFamily="34" charset="0"/>
              </a:rPr>
              <a:t>Legal Compliance </a:t>
            </a:r>
          </a:p>
          <a:p>
            <a:r>
              <a:rPr lang="en-AU" sz="2400" b="1" dirty="0">
                <a:solidFill>
                  <a:schemeClr val="bg1"/>
                </a:solidFill>
                <a:latin typeface="Arial" panose="020B0604020202020204" pitchFamily="34" charset="0"/>
                <a:cs typeface="Arial" panose="020B0604020202020204" pitchFamily="34" charset="0"/>
              </a:rPr>
              <a:t>Education and Awareness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92696"/>
            <a:ext cx="8352928" cy="5782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332656"/>
            <a:ext cx="8352928" cy="360040"/>
          </a:xfrm>
        </p:spPr>
        <p:style>
          <a:lnRef idx="1">
            <a:schemeClr val="accent1"/>
          </a:lnRef>
          <a:fillRef idx="3">
            <a:schemeClr val="accent1"/>
          </a:fillRef>
          <a:effectRef idx="2">
            <a:schemeClr val="accent1"/>
          </a:effectRef>
          <a:fontRef idx="minor">
            <a:schemeClr val="lt1"/>
          </a:fontRef>
        </p:style>
        <p:txBody>
          <a:bodyPr>
            <a:noAutofit/>
          </a:bodyPr>
          <a:lstStyle/>
          <a:p>
            <a:r>
              <a:rPr lang="en-AU" sz="1800" dirty="0"/>
              <a:t>ESOS Act 2000 (</a:t>
            </a:r>
            <a:r>
              <a:rPr lang="en-AU" sz="1800" dirty="0" err="1"/>
              <a:t>Cth</a:t>
            </a:r>
            <a:r>
              <a:rPr lang="en-AU" sz="1800" dirty="0"/>
              <a:t>)</a:t>
            </a:r>
          </a:p>
        </p:txBody>
      </p:sp>
      <p:sp>
        <p:nvSpPr>
          <p:cNvPr id="3" name="Content Placeholder 2"/>
          <p:cNvSpPr>
            <a:spLocks noGrp="1"/>
          </p:cNvSpPr>
          <p:nvPr>
            <p:ph idx="1"/>
          </p:nvPr>
        </p:nvSpPr>
        <p:spPr>
          <a:xfrm>
            <a:off x="539552" y="764703"/>
            <a:ext cx="8136903" cy="5683547"/>
          </a:xfrm>
        </p:spPr>
        <p:txBody>
          <a:bodyPr>
            <a:noAutofit/>
          </a:bodyPr>
          <a:lstStyle/>
          <a:p>
            <a:pPr marL="0" indent="0">
              <a:buClr>
                <a:srgbClr val="00B050"/>
              </a:buClr>
              <a:buNone/>
            </a:pPr>
            <a:endParaRPr lang="en-AU" sz="1600" dirty="0">
              <a:latin typeface="Arial" panose="020B0604020202020204" pitchFamily="34" charset="0"/>
              <a:ea typeface="Verdana" panose="020B0604030504040204" pitchFamily="34" charset="0"/>
              <a:cs typeface="Arial" panose="020B0604020202020204" pitchFamily="34" charset="0"/>
            </a:endParaRPr>
          </a:p>
          <a:p>
            <a:pPr marL="0" indent="0">
              <a:buClr>
                <a:srgbClr val="00B050"/>
              </a:buClr>
              <a:buNone/>
            </a:pPr>
            <a:endParaRPr lang="en-AU" sz="1600" dirty="0">
              <a:latin typeface="Arial" panose="020B0604020202020204" pitchFamily="34" charset="0"/>
              <a:ea typeface="Verdana" panose="020B0604030504040204" pitchFamily="34" charset="0"/>
              <a:cs typeface="Arial" panose="020B0604020202020204" pitchFamily="34" charset="0"/>
            </a:endParaRPr>
          </a:p>
          <a:p>
            <a:pPr lvl="0" eaLnBrk="0" fontAlgn="base" hangingPunct="0">
              <a:spcAft>
                <a:spcPct val="0"/>
              </a:spcAft>
              <a:buClr>
                <a:srgbClr val="99CC00"/>
              </a:buClr>
              <a:buNone/>
              <a:defRPr/>
            </a:pPr>
            <a:endParaRPr lang="en-AU" altLang="en-US" sz="400" b="1" kern="0" dirty="0">
              <a:solidFill>
                <a:srgbClr val="000000"/>
              </a:solidFill>
              <a:latin typeface="Arial" panose="020B0604020202020204" pitchFamily="34" charset="0"/>
              <a:cs typeface="Arial" panose="020B0604020202020204" pitchFamily="34" charset="0"/>
            </a:endParaRPr>
          </a:p>
          <a:p>
            <a:pPr lvl="0" eaLnBrk="0" fontAlgn="base" hangingPunct="0">
              <a:spcAft>
                <a:spcPct val="0"/>
              </a:spcAft>
              <a:buClr>
                <a:srgbClr val="99CC00"/>
              </a:buClr>
              <a:buNone/>
              <a:defRPr/>
            </a:pPr>
            <a:r>
              <a:rPr lang="en-AU" altLang="en-US" sz="1600" b="1" kern="0" dirty="0">
                <a:solidFill>
                  <a:srgbClr val="000000"/>
                </a:solidFill>
                <a:latin typeface="Arial" panose="020B0604020202020204" pitchFamily="34" charset="0"/>
                <a:cs typeface="Arial" panose="020B0604020202020204" pitchFamily="34" charset="0"/>
              </a:rPr>
              <a:t>University obligations:</a:t>
            </a:r>
          </a:p>
          <a:p>
            <a:pPr marL="0" lvl="0" indent="0" eaLnBrk="0" fontAlgn="base" hangingPunct="0">
              <a:spcBef>
                <a:spcPts val="450"/>
              </a:spcBef>
              <a:spcAft>
                <a:spcPct val="0"/>
              </a:spcAft>
              <a:buClr>
                <a:srgbClr val="99CC00"/>
              </a:buClr>
              <a:buNone/>
              <a:defRPr/>
            </a:pPr>
            <a:endParaRPr lang="en-AU" altLang="en-US" sz="700" kern="0" dirty="0">
              <a:solidFill>
                <a:srgbClr val="000000"/>
              </a:solidFill>
              <a:latin typeface="Arial" panose="020B0604020202020204" pitchFamily="34" charset="0"/>
              <a:cs typeface="Arial" panose="020B0604020202020204" pitchFamily="34" charset="0"/>
            </a:endParaRPr>
          </a:p>
          <a:p>
            <a:pPr lvl="0" eaLnBrk="0" fontAlgn="base" hangingPunct="0">
              <a:spcBef>
                <a:spcPts val="450"/>
              </a:spcBef>
              <a:spcAft>
                <a:spcPct val="0"/>
              </a:spcAft>
              <a:buClr>
                <a:srgbClr val="99CC00"/>
              </a:buClr>
              <a:buFontTx/>
              <a:buChar char="•"/>
              <a:defRPr/>
            </a:pPr>
            <a:r>
              <a:rPr lang="en-AU" altLang="en-US" sz="1500" kern="0" dirty="0">
                <a:solidFill>
                  <a:srgbClr val="000000"/>
                </a:solidFill>
                <a:latin typeface="Arial" panose="020B0604020202020204" pitchFamily="34" charset="0"/>
                <a:cs typeface="Arial" panose="020B0604020202020204" pitchFamily="34" charset="0"/>
              </a:rPr>
              <a:t>Keep records of each accepted student </a:t>
            </a:r>
          </a:p>
          <a:p>
            <a:pPr lvl="1" eaLnBrk="0" fontAlgn="base" hangingPunct="0">
              <a:spcBef>
                <a:spcPts val="450"/>
              </a:spcBef>
              <a:spcAft>
                <a:spcPct val="0"/>
              </a:spcAft>
              <a:buClr>
                <a:srgbClr val="99CC00"/>
              </a:buClr>
              <a:buFontTx/>
              <a:buChar char="•"/>
              <a:defRPr/>
            </a:pPr>
            <a:r>
              <a:rPr lang="en-AU" altLang="en-US" sz="1100" u="sng" kern="0" dirty="0">
                <a:latin typeface="Arial" panose="020B0604020202020204" pitchFamily="34" charset="0"/>
                <a:cs typeface="Arial" panose="020B0604020202020204" pitchFamily="34" charset="0"/>
              </a:rPr>
              <a:t>The South Australian Tertiary Admissions Centre (SATAC) store documents on the University’s behalf</a:t>
            </a:r>
          </a:p>
          <a:p>
            <a:pPr lvl="1" eaLnBrk="0" fontAlgn="base" hangingPunct="0">
              <a:spcBef>
                <a:spcPts val="450"/>
              </a:spcBef>
              <a:spcAft>
                <a:spcPct val="0"/>
              </a:spcAft>
              <a:buClr>
                <a:srgbClr val="99CC00"/>
              </a:buClr>
              <a:buFontTx/>
              <a:buChar char="•"/>
              <a:defRPr/>
            </a:pPr>
            <a:r>
              <a:rPr lang="en-AU" altLang="en-US" sz="1100" u="sng" kern="0" dirty="0">
                <a:latin typeface="Arial" panose="020B0604020202020204" pitchFamily="34" charset="0"/>
                <a:cs typeface="Arial" panose="020B0604020202020204" pitchFamily="34" charset="0"/>
              </a:rPr>
              <a:t>The University maintains students’ University records</a:t>
            </a:r>
            <a:endParaRPr lang="en-AU" altLang="en-US" sz="1000" kern="0" dirty="0">
              <a:solidFill>
                <a:srgbClr val="000000"/>
              </a:solidFill>
              <a:latin typeface="Arial" panose="020B0604020202020204" pitchFamily="34" charset="0"/>
              <a:cs typeface="Arial" panose="020B0604020202020204" pitchFamily="34" charset="0"/>
            </a:endParaRPr>
          </a:p>
          <a:p>
            <a:pPr lvl="0" eaLnBrk="0" fontAlgn="base" hangingPunct="0">
              <a:spcBef>
                <a:spcPts val="450"/>
              </a:spcBef>
              <a:spcAft>
                <a:spcPct val="0"/>
              </a:spcAft>
              <a:buClr>
                <a:srgbClr val="99CC00"/>
              </a:buClr>
              <a:buFontTx/>
              <a:buChar char="•"/>
              <a:defRPr/>
            </a:pPr>
            <a:r>
              <a:rPr lang="en-AU" altLang="en-US" sz="1500" kern="0" dirty="0">
                <a:solidFill>
                  <a:srgbClr val="000000"/>
                </a:solidFill>
                <a:latin typeface="Arial" panose="020B0604020202020204" pitchFamily="34" charset="0"/>
                <a:cs typeface="Arial" panose="020B0604020202020204" pitchFamily="34" charset="0"/>
              </a:rPr>
              <a:t>Give information about an accepted student to the Department of Home Affairs </a:t>
            </a:r>
            <a:r>
              <a:rPr lang="en-AU" altLang="en-US" sz="1500" kern="0" dirty="0">
                <a:latin typeface="Arial" panose="020B0604020202020204" pitchFamily="34" charset="0"/>
                <a:cs typeface="Arial" panose="020B0604020202020204" pitchFamily="34" charset="0"/>
              </a:rPr>
              <a:t>within </a:t>
            </a:r>
            <a:r>
              <a:rPr lang="en-AU" altLang="en-US" sz="1500" u="sng" kern="0" dirty="0">
                <a:latin typeface="Arial" panose="020B0604020202020204" pitchFamily="34" charset="0"/>
                <a:cs typeface="Arial" panose="020B0604020202020204" pitchFamily="34" charset="0"/>
              </a:rPr>
              <a:t>31 days</a:t>
            </a:r>
            <a:r>
              <a:rPr lang="en-AU" altLang="en-US" sz="1500" kern="0" dirty="0">
                <a:latin typeface="Arial" panose="020B0604020202020204" pitchFamily="34" charset="0"/>
                <a:cs typeface="Arial" panose="020B0604020202020204" pitchFamily="34" charset="0"/>
              </a:rPr>
              <a:t> of </a:t>
            </a:r>
            <a:r>
              <a:rPr lang="en-AU" altLang="en-US" sz="1500" kern="0" dirty="0">
                <a:solidFill>
                  <a:srgbClr val="000000"/>
                </a:solidFill>
                <a:latin typeface="Arial" panose="020B0604020202020204" pitchFamily="34" charset="0"/>
                <a:cs typeface="Arial" panose="020B0604020202020204" pitchFamily="34" charset="0"/>
              </a:rPr>
              <a:t>any specified change in the status of the student’s enrolment or the program they are undertaking </a:t>
            </a:r>
          </a:p>
          <a:p>
            <a:pPr lvl="1" eaLnBrk="0" fontAlgn="base" hangingPunct="0">
              <a:spcBef>
                <a:spcPts val="450"/>
              </a:spcBef>
              <a:spcAft>
                <a:spcPct val="0"/>
              </a:spcAft>
              <a:buClr>
                <a:srgbClr val="99CC00"/>
              </a:buClr>
              <a:buFontTx/>
              <a:buChar char="•"/>
              <a:defRPr/>
            </a:pPr>
            <a:r>
              <a:rPr lang="en-AU" altLang="en-US" sz="1100" u="sng" kern="0" dirty="0">
                <a:latin typeface="Arial" panose="020B0604020202020204" pitchFamily="34" charset="0"/>
                <a:cs typeface="Arial" panose="020B0604020202020204" pitchFamily="34" charset="0"/>
              </a:rPr>
              <a:t>Except</a:t>
            </a:r>
            <a:r>
              <a:rPr lang="en-AU" altLang="en-US" sz="1100" kern="0" dirty="0">
                <a:latin typeface="Arial" panose="020B0604020202020204" pitchFamily="34" charset="0"/>
                <a:cs typeface="Arial" panose="020B0604020202020204" pitchFamily="34" charset="0"/>
              </a:rPr>
              <a:t> where the student is under 18 years of age and either; does not commence the program or terminates their studies in which case the provider must report within </a:t>
            </a:r>
            <a:r>
              <a:rPr lang="en-AU" altLang="en-US" sz="1100" u="sng" kern="0" dirty="0">
                <a:latin typeface="Arial" panose="020B0604020202020204" pitchFamily="34" charset="0"/>
                <a:cs typeface="Arial" panose="020B0604020202020204" pitchFamily="34" charset="0"/>
              </a:rPr>
              <a:t>14 days</a:t>
            </a:r>
            <a:endParaRPr lang="en-AU" altLang="en-US" sz="900" kern="0" dirty="0">
              <a:solidFill>
                <a:srgbClr val="000000"/>
              </a:solidFill>
              <a:latin typeface="Arial" panose="020B0604020202020204" pitchFamily="34" charset="0"/>
              <a:cs typeface="Arial" panose="020B0604020202020204" pitchFamily="34" charset="0"/>
            </a:endParaRPr>
          </a:p>
          <a:p>
            <a:pPr lvl="0" eaLnBrk="0" fontAlgn="base" hangingPunct="0">
              <a:spcBef>
                <a:spcPts val="450"/>
              </a:spcBef>
              <a:spcAft>
                <a:spcPct val="0"/>
              </a:spcAft>
              <a:buClr>
                <a:srgbClr val="99CC00"/>
              </a:buClr>
              <a:buFontTx/>
              <a:buChar char="•"/>
              <a:defRPr/>
            </a:pPr>
            <a:r>
              <a:rPr lang="en-AU" altLang="en-US" sz="1500" kern="0" dirty="0">
                <a:solidFill>
                  <a:srgbClr val="000000"/>
                </a:solidFill>
                <a:latin typeface="Arial" panose="020B0604020202020204" pitchFamily="34" charset="0"/>
                <a:cs typeface="Arial" panose="020B0604020202020204" pitchFamily="34" charset="0"/>
              </a:rPr>
              <a:t>Monitor students compliance with their </a:t>
            </a:r>
            <a:r>
              <a:rPr lang="en-AU" altLang="en-US" sz="1500" u="sng" kern="0" dirty="0">
                <a:solidFill>
                  <a:srgbClr val="000000"/>
                </a:solidFill>
                <a:latin typeface="Arial" panose="020B0604020202020204" pitchFamily="34" charset="0"/>
                <a:cs typeface="Arial" panose="020B0604020202020204" pitchFamily="34" charset="0"/>
              </a:rPr>
              <a:t>study-related</a:t>
            </a:r>
            <a:r>
              <a:rPr lang="en-AU" altLang="en-US" sz="1500" kern="0" dirty="0">
                <a:solidFill>
                  <a:srgbClr val="000000"/>
                </a:solidFill>
                <a:latin typeface="Arial" panose="020B0604020202020204" pitchFamily="34" charset="0"/>
                <a:cs typeface="Arial" panose="020B0604020202020204" pitchFamily="34" charset="0"/>
              </a:rPr>
              <a:t> visa conditions (enrolment status, enrolment load, academic progress)</a:t>
            </a:r>
          </a:p>
          <a:p>
            <a:pPr lvl="1" eaLnBrk="0" fontAlgn="base" hangingPunct="0">
              <a:spcBef>
                <a:spcPts val="450"/>
              </a:spcBef>
              <a:spcAft>
                <a:spcPct val="0"/>
              </a:spcAft>
              <a:buClr>
                <a:srgbClr val="99CC00"/>
              </a:buClr>
              <a:buFontTx/>
              <a:buChar char="•"/>
              <a:defRPr/>
            </a:pPr>
            <a:r>
              <a:rPr lang="en-AU" altLang="en-US" sz="1100" kern="0" dirty="0">
                <a:solidFill>
                  <a:srgbClr val="000000"/>
                </a:solidFill>
                <a:latin typeface="Arial" panose="020B0604020202020204" pitchFamily="34" charset="0"/>
                <a:cs typeface="Arial" panose="020B0604020202020204" pitchFamily="34" charset="0"/>
              </a:rPr>
              <a:t>Some students or groups of students may  have specific conditions applied (for example, Iranian students may in some circumstances be required to seek permission from the Minister before a significant change of program or topic can be approved – </a:t>
            </a:r>
            <a:r>
              <a:rPr lang="en-AU" altLang="en-US" sz="1100" i="1" kern="0" dirty="0">
                <a:solidFill>
                  <a:srgbClr val="000000"/>
                </a:solidFill>
                <a:latin typeface="Arial" panose="020B0604020202020204" pitchFamily="34" charset="0"/>
                <a:cs typeface="Arial" panose="020B0604020202020204" pitchFamily="34" charset="0"/>
              </a:rPr>
              <a:t>Condition 8203</a:t>
            </a:r>
            <a:r>
              <a:rPr lang="en-AU" altLang="en-US" sz="1100" kern="0" dirty="0">
                <a:solidFill>
                  <a:srgbClr val="000000"/>
                </a:solidFill>
                <a:latin typeface="Arial" panose="020B0604020202020204" pitchFamily="34" charset="0"/>
                <a:cs typeface="Arial" panose="020B0604020202020204" pitchFamily="34" charset="0"/>
              </a:rPr>
              <a:t>)</a:t>
            </a:r>
            <a:endParaRPr lang="en-AU" altLang="en-US" sz="900" kern="0" dirty="0">
              <a:solidFill>
                <a:srgbClr val="000000"/>
              </a:solidFill>
              <a:latin typeface="Arial" panose="020B0604020202020204" pitchFamily="34" charset="0"/>
              <a:cs typeface="Arial" panose="020B0604020202020204" pitchFamily="34" charset="0"/>
            </a:endParaRPr>
          </a:p>
          <a:p>
            <a:pPr lvl="0" eaLnBrk="0" fontAlgn="base" hangingPunct="0">
              <a:spcBef>
                <a:spcPts val="450"/>
              </a:spcBef>
              <a:spcAft>
                <a:spcPct val="0"/>
              </a:spcAft>
              <a:buClr>
                <a:srgbClr val="99CC00"/>
              </a:buClr>
              <a:buFontTx/>
              <a:buChar char="•"/>
              <a:defRPr/>
            </a:pPr>
            <a:r>
              <a:rPr lang="en-AU" altLang="en-US" sz="1500" kern="0" dirty="0">
                <a:solidFill>
                  <a:srgbClr val="000000"/>
                </a:solidFill>
                <a:latin typeface="Arial" panose="020B0604020202020204" pitchFamily="34" charset="0"/>
                <a:cs typeface="Arial" panose="020B0604020202020204" pitchFamily="34" charset="0"/>
              </a:rPr>
              <a:t>If a student has breached a study-related visa condition</a:t>
            </a:r>
          </a:p>
          <a:p>
            <a:pPr lvl="1" eaLnBrk="0" fontAlgn="base" hangingPunct="0">
              <a:spcBef>
                <a:spcPts val="450"/>
              </a:spcBef>
              <a:spcAft>
                <a:spcPct val="0"/>
              </a:spcAft>
              <a:buClr>
                <a:srgbClr val="99CC00"/>
              </a:buClr>
              <a:buFontTx/>
              <a:buChar char="•"/>
              <a:defRPr/>
            </a:pPr>
            <a:r>
              <a:rPr lang="en-AU" altLang="en-US" sz="1100" kern="0" dirty="0">
                <a:solidFill>
                  <a:srgbClr val="000000"/>
                </a:solidFill>
                <a:latin typeface="Arial" panose="020B0604020202020204" pitchFamily="34" charset="0"/>
                <a:cs typeface="Arial" panose="020B0604020202020204" pitchFamily="34" charset="0"/>
              </a:rPr>
              <a:t>Report the breach to the Department of Home Affairs</a:t>
            </a:r>
          </a:p>
          <a:p>
            <a:pPr lvl="1" eaLnBrk="0" fontAlgn="base" hangingPunct="0">
              <a:spcBef>
                <a:spcPts val="450"/>
              </a:spcBef>
              <a:spcAft>
                <a:spcPct val="0"/>
              </a:spcAft>
              <a:buClr>
                <a:srgbClr val="99CC00"/>
              </a:buClr>
              <a:buFontTx/>
              <a:buChar char="•"/>
              <a:defRPr/>
            </a:pPr>
            <a:r>
              <a:rPr lang="en-AU" altLang="en-US" sz="1100" kern="0" dirty="0">
                <a:solidFill>
                  <a:srgbClr val="000000"/>
                </a:solidFill>
                <a:latin typeface="Arial" panose="020B0604020202020204" pitchFamily="34" charset="0"/>
                <a:cs typeface="Arial" panose="020B0604020202020204" pitchFamily="34" charset="0"/>
              </a:rPr>
              <a:t>Send the student a written notice informing them that we have made a report, and of their responsibility to contact the Department of Home Affairs about potential impact to their student visa.</a:t>
            </a:r>
            <a:endParaRPr lang="en-AU" altLang="en-US" sz="500" kern="0" dirty="0">
              <a:solidFill>
                <a:srgbClr val="000000"/>
              </a:solidFill>
              <a:latin typeface="Arial" panose="020B0604020202020204" pitchFamily="34" charset="0"/>
              <a:cs typeface="Arial" panose="020B0604020202020204" pitchFamily="34" charset="0"/>
            </a:endParaRPr>
          </a:p>
          <a:p>
            <a:pPr lvl="1" eaLnBrk="0" fontAlgn="base" hangingPunct="0">
              <a:spcBef>
                <a:spcPts val="450"/>
              </a:spcBef>
              <a:spcAft>
                <a:spcPct val="0"/>
              </a:spcAft>
              <a:buClr>
                <a:srgbClr val="99CC00"/>
              </a:buClr>
              <a:buFontTx/>
              <a:buChar char="•"/>
              <a:defRPr/>
            </a:pPr>
            <a:endParaRPr lang="en-AU" altLang="en-US" sz="1100" kern="0" dirty="0">
              <a:solidFill>
                <a:srgbClr val="00000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AU" dirty="0"/>
              <a:t>University of Adelaide</a:t>
            </a:r>
          </a:p>
        </p:txBody>
      </p:sp>
      <p:sp>
        <p:nvSpPr>
          <p:cNvPr id="5" name="Slide Number Placeholder 4"/>
          <p:cNvSpPr>
            <a:spLocks noGrp="1"/>
          </p:cNvSpPr>
          <p:nvPr>
            <p:ph type="sldNum" sz="quarter" idx="12"/>
          </p:nvPr>
        </p:nvSpPr>
        <p:spPr/>
        <p:txBody>
          <a:bodyPr/>
          <a:lstStyle/>
          <a:p>
            <a:fld id="{7E8AFECB-488C-4862-A863-69DB259C81CD}" type="slidenum">
              <a:rPr lang="en-AU" smtClean="0"/>
              <a:pPr/>
              <a:t>10</a:t>
            </a:fld>
            <a:endParaRPr lang="en-AU" dirty="0"/>
          </a:p>
        </p:txBody>
      </p:sp>
      <p:sp>
        <p:nvSpPr>
          <p:cNvPr id="7" name="TextBox 6"/>
          <p:cNvSpPr txBox="1"/>
          <p:nvPr/>
        </p:nvSpPr>
        <p:spPr>
          <a:xfrm>
            <a:off x="649232" y="836712"/>
            <a:ext cx="8027223" cy="584775"/>
          </a:xfrm>
          <a:prstGeom prst="rect">
            <a:avLst/>
          </a:prstGeom>
          <a:noFill/>
        </p:spPr>
        <p:txBody>
          <a:bodyPr wrap="square" rtlCol="0">
            <a:spAutoFit/>
          </a:bodyPr>
          <a:lstStyle/>
          <a:p>
            <a:r>
              <a:rPr lang="en-AU" altLang="en-US" sz="3200" kern="0" dirty="0">
                <a:solidFill>
                  <a:srgbClr val="0060A8"/>
                </a:solidFill>
                <a:latin typeface="Georgia" panose="02040502050405020303" pitchFamily="18" charset="0"/>
              </a:rPr>
              <a:t>Student visa conditions (</a:t>
            </a:r>
            <a:r>
              <a:rPr lang="en-AU" altLang="en-US" sz="3200" kern="0" dirty="0" err="1">
                <a:solidFill>
                  <a:srgbClr val="0060A8"/>
                </a:solidFill>
                <a:latin typeface="Georgia" panose="02040502050405020303" pitchFamily="18" charset="0"/>
              </a:rPr>
              <a:t>cont</a:t>
            </a:r>
            <a:r>
              <a:rPr lang="en-AU" altLang="en-US" sz="3200" kern="0" dirty="0">
                <a:solidFill>
                  <a:srgbClr val="0060A8"/>
                </a:solidFill>
                <a:latin typeface="Georgia" panose="02040502050405020303" pitchFamily="18" charset="0"/>
              </a:rPr>
              <a:t>)</a:t>
            </a:r>
            <a:endParaRPr lang="en-AU" altLang="en-US" sz="2000" kern="0" dirty="0">
              <a:solidFill>
                <a:srgbClr val="0060A8"/>
              </a:solidFill>
              <a:latin typeface="Georgia" panose="02040502050405020303" pitchFamily="18" charset="0"/>
            </a:endParaRPr>
          </a:p>
        </p:txBody>
      </p:sp>
    </p:spTree>
    <p:extLst>
      <p:ext uri="{BB962C8B-B14F-4D97-AF65-F5344CB8AC3E}">
        <p14:creationId xmlns:p14="http://schemas.microsoft.com/office/powerpoint/2010/main" val="3941781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92696"/>
            <a:ext cx="8352928" cy="5782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467544" y="332656"/>
            <a:ext cx="8352928" cy="36004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Autofit/>
          </a:bodyPr>
          <a:lstStyle>
            <a:lvl1pPr algn="l" defTabSz="914400" rtl="0" eaLnBrk="1" latinLnBrk="0" hangingPunct="1">
              <a:spcBef>
                <a:spcPct val="0"/>
              </a:spcBef>
              <a:buNone/>
              <a:defRPr sz="36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AU" sz="1800"/>
              <a:t>ESOS Act 2000 (Cth)</a:t>
            </a:r>
            <a:endParaRPr lang="en-AU" sz="1800" dirty="0"/>
          </a:p>
        </p:txBody>
      </p:sp>
      <p:sp>
        <p:nvSpPr>
          <p:cNvPr id="2" name="Title 1"/>
          <p:cNvSpPr>
            <a:spLocks noGrp="1"/>
          </p:cNvSpPr>
          <p:nvPr>
            <p:ph type="title"/>
          </p:nvPr>
        </p:nvSpPr>
        <p:spPr>
          <a:xfrm>
            <a:off x="467544" y="634678"/>
            <a:ext cx="8229600" cy="850106"/>
          </a:xfrm>
        </p:spPr>
        <p:txBody>
          <a:bodyPr>
            <a:normAutofit/>
          </a:bodyPr>
          <a:lstStyle/>
          <a:p>
            <a:r>
              <a:rPr lang="en-AU" sz="3200" dirty="0"/>
              <a:t>Student Visa and enrolment conditions</a:t>
            </a:r>
          </a:p>
        </p:txBody>
      </p:sp>
      <p:sp>
        <p:nvSpPr>
          <p:cNvPr id="3" name="Content Placeholder 2"/>
          <p:cNvSpPr>
            <a:spLocks noGrp="1"/>
          </p:cNvSpPr>
          <p:nvPr>
            <p:ph idx="1"/>
          </p:nvPr>
        </p:nvSpPr>
        <p:spPr>
          <a:xfrm>
            <a:off x="457200" y="1595933"/>
            <a:ext cx="8229600" cy="4713387"/>
          </a:xfrm>
        </p:spPr>
        <p:txBody>
          <a:bodyPr>
            <a:normAutofit fontScale="70000" lnSpcReduction="20000"/>
          </a:bodyPr>
          <a:lstStyle/>
          <a:p>
            <a:pPr marL="0" indent="0">
              <a:buNone/>
            </a:pPr>
            <a:r>
              <a:rPr lang="en-AU" b="1" dirty="0">
                <a:latin typeface="Arial" panose="020B0604020202020204" pitchFamily="34" charset="0"/>
                <a:cs typeface="Arial" panose="020B0604020202020204" pitchFamily="34" charset="0"/>
              </a:rPr>
              <a:t>Student enrolment status:</a:t>
            </a:r>
          </a:p>
          <a:p>
            <a:pPr marL="0" indent="0">
              <a:buNone/>
            </a:pPr>
            <a:endParaRPr lang="en-AU" b="1" dirty="0">
              <a:latin typeface="Arial" panose="020B0604020202020204" pitchFamily="34" charset="0"/>
              <a:cs typeface="Arial" panose="020B0604020202020204" pitchFamily="34" charset="0"/>
            </a:endParaRPr>
          </a:p>
          <a:p>
            <a:r>
              <a:rPr lang="en-AU" sz="2600" dirty="0">
                <a:latin typeface="Arial" panose="020B0604020202020204" pitchFamily="34" charset="0"/>
                <a:cs typeface="Arial" panose="020B0604020202020204" pitchFamily="34" charset="0"/>
              </a:rPr>
              <a:t>All Student visa (subclass 500) holders must maintain enrolment at the same level or a higher Australian Qualification Framework (AQF) level for which they were granted a visa</a:t>
            </a:r>
          </a:p>
          <a:p>
            <a:pPr lvl="1"/>
            <a:r>
              <a:rPr lang="en-AU" dirty="0">
                <a:latin typeface="Arial" panose="020B0604020202020204" pitchFamily="34" charset="0"/>
                <a:cs typeface="Arial" panose="020B0604020202020204" pitchFamily="34" charset="0"/>
              </a:rPr>
              <a:t>Unless they are undertaking a doctoral degree (AQF10) and transfer to a master’s degree (AQF9)</a:t>
            </a:r>
          </a:p>
          <a:p>
            <a:pPr marL="457200" lvl="1" indent="0">
              <a:buNone/>
            </a:pPr>
            <a:endParaRPr lang="en-AU" sz="1000" dirty="0">
              <a:latin typeface="Arial" panose="020B0604020202020204" pitchFamily="34" charset="0"/>
              <a:cs typeface="Arial" panose="020B0604020202020204" pitchFamily="34" charset="0"/>
            </a:endParaRPr>
          </a:p>
          <a:p>
            <a:r>
              <a:rPr lang="en-AU" sz="2600" dirty="0">
                <a:latin typeface="Arial" panose="020B0604020202020204" pitchFamily="34" charset="0"/>
                <a:cs typeface="Arial" panose="020B0604020202020204" pitchFamily="34" charset="0"/>
              </a:rPr>
              <a:t>Transferring to a lower AQF level program or transferring from an AQF level program to a non-AQF Award program may be a breach of visa condition and might result in the visa being cancelled.</a:t>
            </a:r>
          </a:p>
          <a:p>
            <a:endParaRPr lang="en-AU" sz="1000" dirty="0">
              <a:latin typeface="Arial" panose="020B0604020202020204" pitchFamily="34" charset="0"/>
              <a:cs typeface="Arial" panose="020B0604020202020204" pitchFamily="34" charset="0"/>
            </a:endParaRPr>
          </a:p>
          <a:p>
            <a:r>
              <a:rPr lang="en-AU" sz="2600" dirty="0">
                <a:latin typeface="Arial" panose="020B0604020202020204" pitchFamily="34" charset="0"/>
                <a:cs typeface="Arial" panose="020B0604020202020204" pitchFamily="34" charset="0"/>
              </a:rPr>
              <a:t>Students who want to change to a lower level course or non-award program must apply for, and be granted, a new student visa before they change their program. </a:t>
            </a:r>
          </a:p>
          <a:p>
            <a:pPr lvl="1"/>
            <a:r>
              <a:rPr lang="en-AU" dirty="0">
                <a:latin typeface="Arial" panose="020B0604020202020204" pitchFamily="34" charset="0"/>
                <a:cs typeface="Arial" panose="020B0604020202020204" pitchFamily="34" charset="0"/>
              </a:rPr>
              <a:t>More information is available about </a:t>
            </a:r>
            <a:r>
              <a:rPr lang="en-AU" dirty="0">
                <a:latin typeface="Arial" panose="020B0604020202020204" pitchFamily="34" charset="0"/>
                <a:cs typeface="Arial" panose="020B0604020202020204" pitchFamily="34" charset="0"/>
                <a:hlinkClick r:id="rId3"/>
              </a:rPr>
              <a:t>changing programs</a:t>
            </a:r>
            <a:r>
              <a:rPr lang="en-AU" dirty="0">
                <a:latin typeface="Arial" panose="020B0604020202020204" pitchFamily="34" charset="0"/>
                <a:cs typeface="Arial" panose="020B0604020202020204" pitchFamily="34" charset="0"/>
              </a:rPr>
              <a:t>.</a:t>
            </a:r>
          </a:p>
          <a:p>
            <a:pPr marL="457200" lvl="1" indent="0">
              <a:buNone/>
            </a:pPr>
            <a:endParaRPr lang="en-AU" sz="1100" dirty="0">
              <a:latin typeface="Arial" panose="020B0604020202020204" pitchFamily="34" charset="0"/>
              <a:cs typeface="Arial" panose="020B0604020202020204" pitchFamily="34" charset="0"/>
            </a:endParaRPr>
          </a:p>
          <a:p>
            <a:r>
              <a:rPr lang="en-AU" sz="2600" dirty="0">
                <a:latin typeface="Arial" panose="020B0604020202020204" pitchFamily="34" charset="0"/>
                <a:cs typeface="Arial" panose="020B0604020202020204" pitchFamily="34" charset="0"/>
              </a:rPr>
              <a:t>Standard 7 of the National Code 2018 also applies to transfers between CRICOS registered providers. </a:t>
            </a:r>
          </a:p>
          <a:p>
            <a:pPr lvl="1"/>
            <a:r>
              <a:rPr lang="en-AU" dirty="0">
                <a:latin typeface="Arial" panose="020B0604020202020204" pitchFamily="34" charset="0"/>
                <a:cs typeface="Arial" panose="020B0604020202020204" pitchFamily="34" charset="0"/>
              </a:rPr>
              <a:t>More information is available at the </a:t>
            </a:r>
            <a:r>
              <a:rPr lang="en-AU" dirty="0">
                <a:latin typeface="Arial" panose="020B0604020202020204" pitchFamily="34" charset="0"/>
                <a:cs typeface="Arial" panose="020B0604020202020204" pitchFamily="34" charset="0"/>
                <a:hlinkClick r:id="rId4"/>
              </a:rPr>
              <a:t>Department of Education and Training</a:t>
            </a:r>
            <a:r>
              <a:rPr lang="en-AU" dirty="0">
                <a:latin typeface="Arial" panose="020B0604020202020204" pitchFamily="34" charset="0"/>
                <a:cs typeface="Arial" panose="020B0604020202020204" pitchFamily="34" charset="0"/>
              </a:rPr>
              <a:t>’s website.</a:t>
            </a:r>
          </a:p>
        </p:txBody>
      </p:sp>
      <p:sp>
        <p:nvSpPr>
          <p:cNvPr id="4" name="Footer Placeholder 3"/>
          <p:cNvSpPr>
            <a:spLocks noGrp="1"/>
          </p:cNvSpPr>
          <p:nvPr>
            <p:ph type="ftr" sz="quarter" idx="11"/>
          </p:nvPr>
        </p:nvSpPr>
        <p:spPr/>
        <p:txBody>
          <a:bodyPr/>
          <a:lstStyle/>
          <a:p>
            <a:r>
              <a:rPr lang="en-AU"/>
              <a:t>University of Adelaide</a:t>
            </a:r>
            <a:endParaRPr lang="en-AU" dirty="0"/>
          </a:p>
        </p:txBody>
      </p:sp>
      <p:sp>
        <p:nvSpPr>
          <p:cNvPr id="5" name="Slide Number Placeholder 4"/>
          <p:cNvSpPr>
            <a:spLocks noGrp="1"/>
          </p:cNvSpPr>
          <p:nvPr>
            <p:ph type="sldNum" sz="quarter" idx="12"/>
          </p:nvPr>
        </p:nvSpPr>
        <p:spPr/>
        <p:txBody>
          <a:bodyPr/>
          <a:lstStyle/>
          <a:p>
            <a:fld id="{7E8AFECB-488C-4862-A863-69DB259C81CD}" type="slidenum">
              <a:rPr lang="en-AU" smtClean="0"/>
              <a:pPr/>
              <a:t>11</a:t>
            </a:fld>
            <a:endParaRPr lang="en-AU" dirty="0"/>
          </a:p>
        </p:txBody>
      </p:sp>
    </p:spTree>
    <p:extLst>
      <p:ext uri="{BB962C8B-B14F-4D97-AF65-F5344CB8AC3E}">
        <p14:creationId xmlns:p14="http://schemas.microsoft.com/office/powerpoint/2010/main" val="2371795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92696"/>
            <a:ext cx="8352928" cy="5782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332656"/>
            <a:ext cx="8352928" cy="360040"/>
          </a:xfrm>
        </p:spPr>
        <p:style>
          <a:lnRef idx="1">
            <a:schemeClr val="accent1"/>
          </a:lnRef>
          <a:fillRef idx="3">
            <a:schemeClr val="accent1"/>
          </a:fillRef>
          <a:effectRef idx="2">
            <a:schemeClr val="accent1"/>
          </a:effectRef>
          <a:fontRef idx="minor">
            <a:schemeClr val="lt1"/>
          </a:fontRef>
        </p:style>
        <p:txBody>
          <a:bodyPr>
            <a:noAutofit/>
          </a:bodyPr>
          <a:lstStyle/>
          <a:p>
            <a:r>
              <a:rPr lang="en-AU" sz="1800" dirty="0"/>
              <a:t>ESOS Act 2000 (</a:t>
            </a:r>
            <a:r>
              <a:rPr lang="en-AU" sz="1800" dirty="0" err="1"/>
              <a:t>Cth</a:t>
            </a:r>
            <a:r>
              <a:rPr lang="en-AU" sz="1800" dirty="0"/>
              <a:t>)</a:t>
            </a:r>
          </a:p>
        </p:txBody>
      </p:sp>
      <p:sp>
        <p:nvSpPr>
          <p:cNvPr id="3" name="Content Placeholder 2"/>
          <p:cNvSpPr>
            <a:spLocks noGrp="1"/>
          </p:cNvSpPr>
          <p:nvPr>
            <p:ph idx="1"/>
          </p:nvPr>
        </p:nvSpPr>
        <p:spPr>
          <a:xfrm>
            <a:off x="683567" y="1844824"/>
            <a:ext cx="7992887" cy="5328592"/>
          </a:xfrm>
        </p:spPr>
        <p:txBody>
          <a:bodyPr>
            <a:normAutofit/>
          </a:bodyPr>
          <a:lstStyle/>
          <a:p>
            <a:endParaRPr lang="en-AU" sz="1600" dirty="0">
              <a:latin typeface="Arial" panose="020B0604020202020204" pitchFamily="34" charset="0"/>
              <a:cs typeface="Arial" panose="020B0604020202020204" pitchFamily="34" charset="0"/>
            </a:endParaRPr>
          </a:p>
          <a:p>
            <a:pPr lvl="0" eaLnBrk="0" fontAlgn="base" hangingPunct="0">
              <a:spcAft>
                <a:spcPct val="0"/>
              </a:spcAft>
              <a:buClr>
                <a:srgbClr val="99CC00"/>
              </a:buClr>
              <a:buFontTx/>
              <a:buChar char="•"/>
            </a:pPr>
            <a:r>
              <a:rPr lang="en-AU" altLang="en-US" sz="1600" kern="0" dirty="0">
                <a:latin typeface="Arial" panose="020B0604020202020204" pitchFamily="34" charset="0"/>
                <a:cs typeface="Arial" panose="020B0604020202020204" pitchFamily="34" charset="0"/>
              </a:rPr>
              <a:t>One of the principal objects of the Act is to provide financial &amp; tuition assurance for programs for which international students have paid</a:t>
            </a:r>
          </a:p>
          <a:p>
            <a:pPr lvl="0" eaLnBrk="0" fontAlgn="base" hangingPunct="0">
              <a:spcAft>
                <a:spcPct val="0"/>
              </a:spcAft>
              <a:buClr>
                <a:srgbClr val="99CC00"/>
              </a:buClr>
            </a:pPr>
            <a:endParaRPr lang="en-AU" altLang="en-US" sz="1600" kern="0" dirty="0">
              <a:latin typeface="Arial" panose="020B0604020202020204" pitchFamily="34" charset="0"/>
              <a:cs typeface="Arial" panose="020B0604020202020204" pitchFamily="34" charset="0"/>
            </a:endParaRPr>
          </a:p>
          <a:p>
            <a:pPr lvl="0" eaLnBrk="0" fontAlgn="base" hangingPunct="0">
              <a:spcAft>
                <a:spcPct val="0"/>
              </a:spcAft>
              <a:buClr>
                <a:srgbClr val="99CC00"/>
              </a:buClr>
              <a:buFontTx/>
              <a:buChar char="•"/>
            </a:pPr>
            <a:r>
              <a:rPr lang="en-AU" altLang="en-US" sz="1600" kern="0" dirty="0">
                <a:latin typeface="Arial" panose="020B0604020202020204" pitchFamily="34" charset="0"/>
                <a:cs typeface="Arial" panose="020B0604020202020204" pitchFamily="34" charset="0"/>
              </a:rPr>
              <a:t>ESOS does this by protecting program money received by the University, that is: </a:t>
            </a:r>
          </a:p>
          <a:p>
            <a:pPr lvl="1" eaLnBrk="0" fontAlgn="base" hangingPunct="0">
              <a:spcAft>
                <a:spcPct val="0"/>
              </a:spcAft>
              <a:buClr>
                <a:srgbClr val="99CC00"/>
              </a:buClr>
              <a:buFontTx/>
              <a:buChar char="–"/>
            </a:pPr>
            <a:r>
              <a:rPr lang="en-AU" altLang="en-US" sz="1500" kern="0" dirty="0">
                <a:latin typeface="Arial" panose="020B0604020202020204" pitchFamily="34" charset="0"/>
                <a:cs typeface="Arial" panose="020B0604020202020204" pitchFamily="34" charset="0"/>
              </a:rPr>
              <a:t>tuition fees</a:t>
            </a:r>
          </a:p>
          <a:p>
            <a:pPr lvl="1" eaLnBrk="0" fontAlgn="base" hangingPunct="0">
              <a:spcAft>
                <a:spcPct val="0"/>
              </a:spcAft>
              <a:buClr>
                <a:srgbClr val="99CC00"/>
              </a:buClr>
              <a:buFontTx/>
              <a:buChar char="–"/>
            </a:pPr>
            <a:r>
              <a:rPr lang="en-AU" altLang="en-US" sz="1500" kern="0" dirty="0">
                <a:latin typeface="Arial" panose="020B0604020202020204" pitchFamily="34" charset="0"/>
                <a:cs typeface="Arial" panose="020B0604020202020204" pitchFamily="34" charset="0"/>
              </a:rPr>
              <a:t>Overseas Student Health Cover premiums </a:t>
            </a:r>
          </a:p>
          <a:p>
            <a:pPr lvl="1" eaLnBrk="0" fontAlgn="base" hangingPunct="0">
              <a:spcAft>
                <a:spcPct val="0"/>
              </a:spcAft>
              <a:buClr>
                <a:srgbClr val="99CC00"/>
              </a:buClr>
              <a:buFontTx/>
              <a:buChar char="–"/>
            </a:pPr>
            <a:r>
              <a:rPr lang="en-AU" altLang="en-US" sz="1500" kern="0" dirty="0">
                <a:latin typeface="Arial" panose="020B0604020202020204" pitchFamily="34" charset="0"/>
                <a:cs typeface="Arial" panose="020B0604020202020204" pitchFamily="34" charset="0"/>
              </a:rPr>
              <a:t>any amount the student had to pay the University to undertake the program</a:t>
            </a:r>
          </a:p>
          <a:p>
            <a:pPr lvl="0" eaLnBrk="0" fontAlgn="base" hangingPunct="0">
              <a:spcAft>
                <a:spcPct val="0"/>
              </a:spcAft>
              <a:buClr>
                <a:srgbClr val="99CC00"/>
              </a:buClr>
            </a:pPr>
            <a:endParaRPr lang="en-AU" altLang="en-US" sz="1600" kern="0" dirty="0">
              <a:latin typeface="Arial" panose="020B0604020202020204" pitchFamily="34" charset="0"/>
              <a:cs typeface="Arial" panose="020B0604020202020204" pitchFamily="34" charset="0"/>
            </a:endParaRPr>
          </a:p>
          <a:p>
            <a:pPr lvl="0" eaLnBrk="0" fontAlgn="base" hangingPunct="0">
              <a:spcAft>
                <a:spcPct val="0"/>
              </a:spcAft>
              <a:buClr>
                <a:srgbClr val="99CC00"/>
              </a:buClr>
              <a:buFontTx/>
              <a:buChar char="•"/>
            </a:pPr>
            <a:r>
              <a:rPr lang="en-AU" altLang="en-US" sz="1600" kern="0" dirty="0">
                <a:latin typeface="Arial" panose="020B0604020202020204" pitchFamily="34" charset="0"/>
                <a:cs typeface="Arial" panose="020B0604020202020204" pitchFamily="34" charset="0"/>
              </a:rPr>
              <a:t>In addition, students may have assurance rights under state or territory consumer laws, fair trading laws &amp; tenancy regulations </a:t>
            </a:r>
          </a:p>
        </p:txBody>
      </p:sp>
      <p:sp>
        <p:nvSpPr>
          <p:cNvPr id="4" name="Footer Placeholder 3"/>
          <p:cNvSpPr>
            <a:spLocks noGrp="1"/>
          </p:cNvSpPr>
          <p:nvPr>
            <p:ph type="ftr" sz="quarter" idx="11"/>
          </p:nvPr>
        </p:nvSpPr>
        <p:spPr/>
        <p:txBody>
          <a:bodyPr/>
          <a:lstStyle/>
          <a:p>
            <a:r>
              <a:rPr lang="en-AU" dirty="0"/>
              <a:t>University of Adelaide</a:t>
            </a:r>
          </a:p>
        </p:txBody>
      </p:sp>
      <p:sp>
        <p:nvSpPr>
          <p:cNvPr id="5" name="Slide Number Placeholder 4"/>
          <p:cNvSpPr>
            <a:spLocks noGrp="1"/>
          </p:cNvSpPr>
          <p:nvPr>
            <p:ph type="sldNum" sz="quarter" idx="12"/>
          </p:nvPr>
        </p:nvSpPr>
        <p:spPr/>
        <p:txBody>
          <a:bodyPr/>
          <a:lstStyle/>
          <a:p>
            <a:fld id="{7E8AFECB-488C-4862-A863-69DB259C81CD}" type="slidenum">
              <a:rPr lang="en-AU" smtClean="0"/>
              <a:pPr/>
              <a:t>12</a:t>
            </a:fld>
            <a:endParaRPr lang="en-AU" dirty="0"/>
          </a:p>
        </p:txBody>
      </p:sp>
      <p:sp>
        <p:nvSpPr>
          <p:cNvPr id="7" name="TextBox 6"/>
          <p:cNvSpPr txBox="1"/>
          <p:nvPr/>
        </p:nvSpPr>
        <p:spPr>
          <a:xfrm>
            <a:off x="649232" y="980728"/>
            <a:ext cx="8027223" cy="954107"/>
          </a:xfrm>
          <a:prstGeom prst="rect">
            <a:avLst/>
          </a:prstGeom>
          <a:noFill/>
        </p:spPr>
        <p:txBody>
          <a:bodyPr wrap="square" rtlCol="0">
            <a:spAutoFit/>
          </a:bodyPr>
          <a:lstStyle/>
          <a:p>
            <a:r>
              <a:rPr lang="en-AU" altLang="en-US" sz="3200" kern="0" dirty="0">
                <a:solidFill>
                  <a:srgbClr val="0060A8"/>
                </a:solidFill>
                <a:latin typeface="Georgia" panose="02040502050405020303" pitchFamily="18" charset="0"/>
              </a:rPr>
              <a:t>Tuition assurance:</a:t>
            </a:r>
          </a:p>
          <a:p>
            <a:r>
              <a:rPr lang="en-AU" altLang="en-US" sz="2400" kern="0" dirty="0">
                <a:solidFill>
                  <a:srgbClr val="0060A8"/>
                </a:solidFill>
                <a:latin typeface="Georgia" panose="02040502050405020303" pitchFamily="18" charset="0"/>
              </a:rPr>
              <a:t>Fees, Refunds &amp; Program Money</a:t>
            </a:r>
          </a:p>
        </p:txBody>
      </p:sp>
    </p:spTree>
    <p:extLst>
      <p:ext uri="{BB962C8B-B14F-4D97-AF65-F5344CB8AC3E}">
        <p14:creationId xmlns:p14="http://schemas.microsoft.com/office/powerpoint/2010/main" val="2455883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92696"/>
            <a:ext cx="8352928" cy="5782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332656"/>
            <a:ext cx="8352928" cy="360040"/>
          </a:xfrm>
        </p:spPr>
        <p:style>
          <a:lnRef idx="1">
            <a:schemeClr val="accent1"/>
          </a:lnRef>
          <a:fillRef idx="3">
            <a:schemeClr val="accent1"/>
          </a:fillRef>
          <a:effectRef idx="2">
            <a:schemeClr val="accent1"/>
          </a:effectRef>
          <a:fontRef idx="minor">
            <a:schemeClr val="lt1"/>
          </a:fontRef>
        </p:style>
        <p:txBody>
          <a:bodyPr>
            <a:noAutofit/>
          </a:bodyPr>
          <a:lstStyle/>
          <a:p>
            <a:r>
              <a:rPr lang="en-AU" sz="1800" dirty="0"/>
              <a:t>ESOS Act 2000 (</a:t>
            </a:r>
            <a:r>
              <a:rPr lang="en-AU" sz="1800" dirty="0" err="1"/>
              <a:t>Cth</a:t>
            </a:r>
            <a:r>
              <a:rPr lang="en-AU" sz="1800" dirty="0"/>
              <a:t>)</a:t>
            </a:r>
          </a:p>
        </p:txBody>
      </p:sp>
      <p:sp>
        <p:nvSpPr>
          <p:cNvPr id="3" name="Content Placeholder 2"/>
          <p:cNvSpPr>
            <a:spLocks noGrp="1"/>
          </p:cNvSpPr>
          <p:nvPr>
            <p:ph idx="1"/>
          </p:nvPr>
        </p:nvSpPr>
        <p:spPr>
          <a:xfrm>
            <a:off x="611560" y="1556792"/>
            <a:ext cx="8208912" cy="5328592"/>
          </a:xfrm>
        </p:spPr>
        <p:txBody>
          <a:bodyPr>
            <a:normAutofit/>
          </a:bodyPr>
          <a:lstStyle/>
          <a:p>
            <a:endParaRPr lang="en-AU" sz="1600" dirty="0">
              <a:latin typeface="Arial" panose="020B0604020202020204" pitchFamily="34" charset="0"/>
              <a:cs typeface="Arial" panose="020B0604020202020204" pitchFamily="34" charset="0"/>
            </a:endParaRPr>
          </a:p>
          <a:p>
            <a:pPr marL="0" lvl="0" indent="0" eaLnBrk="0" fontAlgn="base" hangingPunct="0">
              <a:spcAft>
                <a:spcPct val="0"/>
              </a:spcAft>
              <a:buClr>
                <a:srgbClr val="99CC00"/>
              </a:buClr>
              <a:buNone/>
            </a:pPr>
            <a:r>
              <a:rPr lang="en-AU" altLang="en-US" sz="1600" b="1" kern="0" dirty="0">
                <a:latin typeface="Arial" panose="020B0604020202020204" pitchFamily="34" charset="0"/>
                <a:cs typeface="Arial" panose="020B0604020202020204" pitchFamily="34" charset="0"/>
              </a:rPr>
              <a:t>University obligations:</a:t>
            </a:r>
          </a:p>
          <a:p>
            <a:pPr lvl="0" eaLnBrk="0" fontAlgn="base" hangingPunct="0">
              <a:spcAft>
                <a:spcPct val="0"/>
              </a:spcAft>
              <a:buClr>
                <a:srgbClr val="99CC00"/>
              </a:buClr>
            </a:pPr>
            <a:endParaRPr lang="en-AU" altLang="en-US" sz="900" kern="0" dirty="0">
              <a:latin typeface="Arial" panose="020B0604020202020204" pitchFamily="34" charset="0"/>
              <a:cs typeface="Arial" panose="020B0604020202020204" pitchFamily="34" charset="0"/>
            </a:endParaRPr>
          </a:p>
          <a:p>
            <a:pPr lvl="0" eaLnBrk="0" fontAlgn="base" hangingPunct="0">
              <a:spcAft>
                <a:spcPct val="0"/>
              </a:spcAft>
              <a:buClr>
                <a:srgbClr val="99CC00"/>
              </a:buClr>
              <a:buFontTx/>
              <a:buChar char="•"/>
            </a:pPr>
            <a:r>
              <a:rPr lang="en-AU" altLang="en-US" sz="1600" kern="0" dirty="0">
                <a:latin typeface="Arial" panose="020B0604020202020204" pitchFamily="34" charset="0"/>
                <a:cs typeface="Arial" panose="020B0604020202020204" pitchFamily="34" charset="0"/>
              </a:rPr>
              <a:t>In the case of student default:</a:t>
            </a:r>
          </a:p>
          <a:p>
            <a:pPr lvl="1" eaLnBrk="0" fontAlgn="base" hangingPunct="0">
              <a:spcAft>
                <a:spcPct val="0"/>
              </a:spcAft>
              <a:buClr>
                <a:srgbClr val="99CC00"/>
              </a:buClr>
              <a:buFontTx/>
              <a:buChar char="•"/>
            </a:pPr>
            <a:r>
              <a:rPr lang="en-AU" altLang="en-US" sz="1200" kern="0" dirty="0">
                <a:latin typeface="Arial" panose="020B0604020202020204" pitchFamily="34" charset="0"/>
                <a:cs typeface="Arial" panose="020B0604020202020204" pitchFamily="34" charset="0"/>
              </a:rPr>
              <a:t>The University must refund program fees within four weeks</a:t>
            </a:r>
          </a:p>
          <a:p>
            <a:pPr lvl="0" eaLnBrk="0" fontAlgn="base" hangingPunct="0">
              <a:spcAft>
                <a:spcPct val="0"/>
              </a:spcAft>
              <a:buClr>
                <a:srgbClr val="99CC00"/>
              </a:buClr>
              <a:buFontTx/>
              <a:buChar char="•"/>
            </a:pPr>
            <a:r>
              <a:rPr lang="en-AU" altLang="en-US" sz="1600" kern="0" dirty="0">
                <a:latin typeface="Arial" panose="020B0604020202020204" pitchFamily="34" charset="0"/>
                <a:cs typeface="Arial" panose="020B0604020202020204" pitchFamily="34" charset="0"/>
              </a:rPr>
              <a:t>In the case of provider default:</a:t>
            </a:r>
          </a:p>
          <a:p>
            <a:pPr lvl="1" eaLnBrk="0" fontAlgn="base" hangingPunct="0">
              <a:spcAft>
                <a:spcPct val="0"/>
              </a:spcAft>
              <a:buClr>
                <a:srgbClr val="99CC00"/>
              </a:buClr>
              <a:buFontTx/>
              <a:buChar char="•"/>
            </a:pPr>
            <a:r>
              <a:rPr lang="en-AU" altLang="en-US" sz="1200" kern="0" dirty="0">
                <a:latin typeface="Arial" panose="020B0604020202020204" pitchFamily="34" charset="0"/>
                <a:cs typeface="Arial" panose="020B0604020202020204" pitchFamily="34" charset="0"/>
              </a:rPr>
              <a:t>Offer the student either a refund of program fees within two weeks, or to enrol in an alternate program</a:t>
            </a:r>
          </a:p>
          <a:p>
            <a:pPr lvl="1" eaLnBrk="0" fontAlgn="base" hangingPunct="0">
              <a:spcAft>
                <a:spcPct val="0"/>
              </a:spcAft>
              <a:buClr>
                <a:srgbClr val="99CC00"/>
              </a:buClr>
              <a:buFontTx/>
              <a:buChar char="•"/>
            </a:pPr>
            <a:r>
              <a:rPr lang="en-AU" altLang="en-US" sz="1200" kern="0" dirty="0">
                <a:latin typeface="Arial" panose="020B0604020202020204" pitchFamily="34" charset="0"/>
                <a:cs typeface="Arial" panose="020B0604020202020204" pitchFamily="34" charset="0"/>
              </a:rPr>
              <a:t>If that remedy fails, place the student in an alternative program through a Tuition Assurance Scheme</a:t>
            </a:r>
          </a:p>
          <a:p>
            <a:pPr lvl="1" eaLnBrk="0" fontAlgn="base" hangingPunct="0">
              <a:spcAft>
                <a:spcPct val="0"/>
              </a:spcAft>
              <a:buClr>
                <a:srgbClr val="99CC00"/>
              </a:buClr>
              <a:buFontTx/>
              <a:buChar char="•"/>
            </a:pPr>
            <a:r>
              <a:rPr lang="en-AU" altLang="en-US" sz="1200" kern="0" dirty="0">
                <a:latin typeface="Arial" panose="020B0604020202020204" pitchFamily="34" charset="0"/>
                <a:cs typeface="Arial" panose="020B0604020202020204" pitchFamily="34" charset="0"/>
              </a:rPr>
              <a:t>If the second remedy fails, ensure the student has alternative tuition or a refund </a:t>
            </a:r>
            <a:r>
              <a:rPr lang="en-AU" altLang="en-US" sz="1200" dirty="0">
                <a:latin typeface="Arial" panose="020B0604020202020204" pitchFamily="34" charset="0"/>
                <a:cs typeface="Arial" panose="020B0604020202020204" pitchFamily="34" charset="0"/>
              </a:rPr>
              <a:t>organised</a:t>
            </a:r>
            <a:r>
              <a:rPr lang="en-AU" altLang="en-US" sz="1200" kern="0" dirty="0">
                <a:latin typeface="Arial" panose="020B0604020202020204" pitchFamily="34" charset="0"/>
                <a:cs typeface="Arial" panose="020B0604020202020204" pitchFamily="34" charset="0"/>
              </a:rPr>
              <a:t> through the National Assurance Fund</a:t>
            </a:r>
          </a:p>
          <a:p>
            <a:pPr lvl="0" eaLnBrk="0" fontAlgn="base" hangingPunct="0">
              <a:spcAft>
                <a:spcPct val="0"/>
              </a:spcAft>
              <a:buClr>
                <a:srgbClr val="99CC00"/>
              </a:buClr>
            </a:pPr>
            <a:endParaRPr lang="en-AU" altLang="en-US" sz="900" kern="0" dirty="0">
              <a:latin typeface="Arial" panose="020B0604020202020204" pitchFamily="34" charset="0"/>
              <a:cs typeface="Arial" panose="020B0604020202020204" pitchFamily="34" charset="0"/>
            </a:endParaRPr>
          </a:p>
          <a:p>
            <a:pPr lvl="0" eaLnBrk="0" fontAlgn="base" hangingPunct="0">
              <a:spcAft>
                <a:spcPct val="0"/>
              </a:spcAft>
              <a:buClr>
                <a:srgbClr val="99CC00"/>
              </a:buClr>
              <a:buFontTx/>
              <a:buChar char="•"/>
            </a:pPr>
            <a:r>
              <a:rPr lang="en-AU" altLang="en-US" sz="1600" kern="0" dirty="0">
                <a:latin typeface="Arial" panose="020B0604020202020204" pitchFamily="34" charset="0"/>
                <a:cs typeface="Arial" panose="020B0604020202020204" pitchFamily="34" charset="0"/>
              </a:rPr>
              <a:t>Belong to the Australian Government </a:t>
            </a:r>
            <a:r>
              <a:rPr lang="en-AU" altLang="en-US" sz="1600" kern="0" dirty="0">
                <a:latin typeface="Arial" panose="020B0604020202020204" pitchFamily="34" charset="0"/>
                <a:cs typeface="Arial" panose="020B0604020202020204" pitchFamily="34" charset="0"/>
                <a:hlinkClick r:id="rId4"/>
              </a:rPr>
              <a:t>Tuition Protection Service</a:t>
            </a:r>
            <a:endParaRPr lang="en-AU" altLang="en-US" sz="1600" kern="0" dirty="0">
              <a:latin typeface="Arial" panose="020B0604020202020204" pitchFamily="34" charset="0"/>
              <a:cs typeface="Arial" panose="020B0604020202020204" pitchFamily="34" charset="0"/>
            </a:endParaRPr>
          </a:p>
          <a:p>
            <a:pPr lvl="1" eaLnBrk="0" fontAlgn="base" hangingPunct="0">
              <a:spcAft>
                <a:spcPct val="0"/>
              </a:spcAft>
              <a:buClr>
                <a:srgbClr val="99CC00"/>
              </a:buClr>
              <a:buFontTx/>
              <a:buChar char="•"/>
            </a:pPr>
            <a:r>
              <a:rPr lang="en-AU" altLang="en-US" sz="1400" kern="0" dirty="0">
                <a:latin typeface="Arial" panose="020B0604020202020204" pitchFamily="34" charset="0"/>
                <a:cs typeface="Arial" panose="020B0604020202020204" pitchFamily="34" charset="0"/>
              </a:rPr>
              <a:t>To meet TPS obligations providers only need to report on whether they have provided a refund to a student in two cases of student default:</a:t>
            </a:r>
          </a:p>
          <a:p>
            <a:pPr lvl="2" eaLnBrk="0" fontAlgn="base" hangingPunct="0">
              <a:spcAft>
                <a:spcPct val="0"/>
              </a:spcAft>
              <a:buClr>
                <a:srgbClr val="99CC00"/>
              </a:buClr>
              <a:buFontTx/>
              <a:buChar char="•"/>
            </a:pPr>
            <a:r>
              <a:rPr lang="en-AU" altLang="en-US" sz="1400" kern="0" dirty="0">
                <a:latin typeface="Arial" panose="020B0604020202020204" pitchFamily="34" charset="0"/>
                <a:cs typeface="Arial" panose="020B0604020202020204" pitchFamily="34" charset="0"/>
              </a:rPr>
              <a:t>Where a student’s visa is refused, even if there is a compliant written agreement in place</a:t>
            </a:r>
          </a:p>
          <a:p>
            <a:pPr lvl="2" eaLnBrk="0" fontAlgn="base" hangingPunct="0">
              <a:spcAft>
                <a:spcPct val="0"/>
              </a:spcAft>
              <a:buClr>
                <a:srgbClr val="99CC00"/>
              </a:buClr>
              <a:buFontTx/>
              <a:buChar char="•"/>
            </a:pPr>
            <a:r>
              <a:rPr lang="en-AU" altLang="en-US" sz="1400" kern="0" dirty="0">
                <a:latin typeface="Arial" panose="020B0604020202020204" pitchFamily="34" charset="0"/>
                <a:cs typeface="Arial" panose="020B0604020202020204" pitchFamily="34" charset="0"/>
              </a:rPr>
              <a:t>Where there is no written agreement in place</a:t>
            </a:r>
          </a:p>
          <a:p>
            <a:pPr lvl="1" eaLnBrk="0" fontAlgn="base" hangingPunct="0">
              <a:spcAft>
                <a:spcPct val="0"/>
              </a:spcAft>
              <a:buClr>
                <a:srgbClr val="99CC00"/>
              </a:buClr>
              <a:buFontTx/>
              <a:buChar char="•"/>
            </a:pPr>
            <a:r>
              <a:rPr lang="en-AU" altLang="en-US" sz="1400" kern="0" dirty="0">
                <a:latin typeface="Arial" panose="020B0604020202020204" pitchFamily="34" charset="0"/>
                <a:cs typeface="Arial" panose="020B0604020202020204" pitchFamily="34" charset="0"/>
              </a:rPr>
              <a:t>Providers do not need to report on student refunds where a compliant written agreement is in place and it is not a case of visa refusal.</a:t>
            </a:r>
          </a:p>
          <a:p>
            <a:pPr lvl="0" eaLnBrk="0" fontAlgn="base" hangingPunct="0">
              <a:spcAft>
                <a:spcPct val="0"/>
              </a:spcAft>
              <a:buClr>
                <a:srgbClr val="99CC00"/>
              </a:buClr>
              <a:buFontTx/>
              <a:buChar char="•"/>
            </a:pPr>
            <a:endParaRPr lang="en-AU" altLang="en-US" sz="1600" kern="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AU" dirty="0"/>
              <a:t>University of Adelaide</a:t>
            </a:r>
          </a:p>
        </p:txBody>
      </p:sp>
      <p:sp>
        <p:nvSpPr>
          <p:cNvPr id="5" name="Slide Number Placeholder 4"/>
          <p:cNvSpPr>
            <a:spLocks noGrp="1"/>
          </p:cNvSpPr>
          <p:nvPr>
            <p:ph type="sldNum" sz="quarter" idx="12"/>
          </p:nvPr>
        </p:nvSpPr>
        <p:spPr/>
        <p:txBody>
          <a:bodyPr/>
          <a:lstStyle/>
          <a:p>
            <a:fld id="{7E8AFECB-488C-4862-A863-69DB259C81CD}" type="slidenum">
              <a:rPr lang="en-AU" smtClean="0"/>
              <a:pPr/>
              <a:t>13</a:t>
            </a:fld>
            <a:endParaRPr lang="en-AU" dirty="0"/>
          </a:p>
        </p:txBody>
      </p:sp>
      <p:sp>
        <p:nvSpPr>
          <p:cNvPr id="7" name="TextBox 6"/>
          <p:cNvSpPr txBox="1"/>
          <p:nvPr/>
        </p:nvSpPr>
        <p:spPr>
          <a:xfrm>
            <a:off x="649232" y="764704"/>
            <a:ext cx="8027223" cy="954107"/>
          </a:xfrm>
          <a:prstGeom prst="rect">
            <a:avLst/>
          </a:prstGeom>
          <a:noFill/>
        </p:spPr>
        <p:txBody>
          <a:bodyPr wrap="square" rtlCol="0">
            <a:spAutoFit/>
          </a:bodyPr>
          <a:lstStyle/>
          <a:p>
            <a:r>
              <a:rPr lang="en-AU" altLang="en-US" sz="3200" kern="0" dirty="0">
                <a:solidFill>
                  <a:srgbClr val="0060A8"/>
                </a:solidFill>
                <a:latin typeface="Georgia" panose="02040502050405020303" pitchFamily="18" charset="0"/>
              </a:rPr>
              <a:t>Tuition assurance:</a:t>
            </a:r>
          </a:p>
          <a:p>
            <a:r>
              <a:rPr lang="en-AU" altLang="en-US" sz="2400" kern="0" dirty="0">
                <a:solidFill>
                  <a:srgbClr val="0060A8"/>
                </a:solidFill>
                <a:latin typeface="Georgia" panose="02040502050405020303" pitchFamily="18" charset="0"/>
              </a:rPr>
              <a:t>Fees, Refunds &amp; Program Money </a:t>
            </a:r>
            <a:r>
              <a:rPr lang="en-AU" altLang="en-US" sz="2000" kern="0" dirty="0">
                <a:solidFill>
                  <a:srgbClr val="0060A8"/>
                </a:solidFill>
                <a:latin typeface="Georgia" panose="02040502050405020303" pitchFamily="18" charset="0"/>
              </a:rPr>
              <a:t>(cont.)</a:t>
            </a:r>
          </a:p>
        </p:txBody>
      </p:sp>
    </p:spTree>
    <p:extLst>
      <p:ext uri="{BB962C8B-B14F-4D97-AF65-F5344CB8AC3E}">
        <p14:creationId xmlns:p14="http://schemas.microsoft.com/office/powerpoint/2010/main" val="4019614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92696"/>
            <a:ext cx="8352928" cy="5782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332656"/>
            <a:ext cx="8352928" cy="360040"/>
          </a:xfrm>
        </p:spPr>
        <p:style>
          <a:lnRef idx="1">
            <a:schemeClr val="accent1"/>
          </a:lnRef>
          <a:fillRef idx="3">
            <a:schemeClr val="accent1"/>
          </a:fillRef>
          <a:effectRef idx="2">
            <a:schemeClr val="accent1"/>
          </a:effectRef>
          <a:fontRef idx="minor">
            <a:schemeClr val="lt1"/>
          </a:fontRef>
        </p:style>
        <p:txBody>
          <a:bodyPr>
            <a:noAutofit/>
          </a:bodyPr>
          <a:lstStyle/>
          <a:p>
            <a:r>
              <a:rPr lang="en-AU" sz="1800" dirty="0"/>
              <a:t>ESOS Act 2000 (</a:t>
            </a:r>
            <a:r>
              <a:rPr lang="en-AU" sz="1800" dirty="0" err="1"/>
              <a:t>Cth</a:t>
            </a:r>
            <a:r>
              <a:rPr lang="en-AU" sz="1800" dirty="0"/>
              <a:t>)</a:t>
            </a:r>
          </a:p>
        </p:txBody>
      </p:sp>
      <p:sp>
        <p:nvSpPr>
          <p:cNvPr id="3" name="Content Placeholder 2"/>
          <p:cNvSpPr>
            <a:spLocks noGrp="1"/>
          </p:cNvSpPr>
          <p:nvPr>
            <p:ph idx="1"/>
          </p:nvPr>
        </p:nvSpPr>
        <p:spPr>
          <a:xfrm>
            <a:off x="935596" y="1268760"/>
            <a:ext cx="7380820" cy="5328592"/>
          </a:xfrm>
        </p:spPr>
        <p:txBody>
          <a:bodyPr>
            <a:normAutofit/>
          </a:bodyPr>
          <a:lstStyle/>
          <a:p>
            <a:pPr marL="0" indent="0">
              <a:buClr>
                <a:srgbClr val="00B050"/>
              </a:buClr>
              <a:buNone/>
            </a:pPr>
            <a:endParaRPr lang="en-AU" sz="1600" dirty="0">
              <a:latin typeface="Arial" panose="020B0604020202020204" pitchFamily="34" charset="0"/>
              <a:ea typeface="Verdana" panose="020B0604030504040204" pitchFamily="34" charset="0"/>
              <a:cs typeface="Arial" panose="020B0604020202020204" pitchFamily="34" charset="0"/>
            </a:endParaRPr>
          </a:p>
          <a:p>
            <a:pPr marL="0" indent="0">
              <a:buClr>
                <a:srgbClr val="00B050"/>
              </a:buClr>
              <a:buNone/>
            </a:pPr>
            <a:endParaRPr lang="en-AU" sz="1600" dirty="0">
              <a:latin typeface="Arial" panose="020B0604020202020204" pitchFamily="34" charset="0"/>
              <a:ea typeface="Verdana" panose="020B0604030504040204" pitchFamily="34" charset="0"/>
              <a:cs typeface="Arial" panose="020B0604020202020204" pitchFamily="34" charset="0"/>
            </a:endParaRPr>
          </a:p>
          <a:p>
            <a:pPr marL="0" indent="0" eaLnBrk="0" fontAlgn="base" hangingPunct="0">
              <a:spcAft>
                <a:spcPct val="0"/>
              </a:spcAft>
              <a:buClr>
                <a:srgbClr val="99CC00"/>
              </a:buClr>
              <a:buNone/>
            </a:pPr>
            <a:r>
              <a:rPr lang="en-AU" altLang="en-US" sz="1600" kern="0" dirty="0">
                <a:solidFill>
                  <a:srgbClr val="000000"/>
                </a:solidFill>
                <a:latin typeface="Arial" panose="020B0604020202020204" pitchFamily="34" charset="0"/>
                <a:cs typeface="Arial" panose="020B0604020202020204" pitchFamily="34" charset="0"/>
              </a:rPr>
              <a:t>Education services for international students is governed by the </a:t>
            </a:r>
            <a:r>
              <a:rPr lang="en-AU" altLang="en-US" sz="1600" kern="0" dirty="0">
                <a:solidFill>
                  <a:srgbClr val="000000"/>
                </a:solidFill>
                <a:latin typeface="Arial" panose="020B0604020202020204" pitchFamily="34" charset="0"/>
                <a:cs typeface="Arial" panose="020B0604020202020204" pitchFamily="34" charset="0"/>
                <a:hlinkClick r:id="rId4"/>
              </a:rPr>
              <a:t>National Code 2018</a:t>
            </a:r>
            <a:endParaRPr lang="en-AU" altLang="en-US" sz="1600" kern="0" dirty="0">
              <a:solidFill>
                <a:srgbClr val="000000"/>
              </a:solidFill>
              <a:latin typeface="Arial" panose="020B0604020202020204" pitchFamily="34" charset="0"/>
              <a:cs typeface="Arial" panose="020B0604020202020204" pitchFamily="34" charset="0"/>
            </a:endParaRPr>
          </a:p>
          <a:p>
            <a:pPr marL="0" indent="0" eaLnBrk="0" fontAlgn="base" hangingPunct="0">
              <a:spcAft>
                <a:spcPct val="0"/>
              </a:spcAft>
              <a:buClr>
                <a:srgbClr val="99CC00"/>
              </a:buClr>
              <a:buNone/>
            </a:pPr>
            <a:endParaRPr lang="en-AU" altLang="en-US" sz="1600" kern="0" dirty="0">
              <a:solidFill>
                <a:srgbClr val="000000"/>
              </a:solidFill>
              <a:latin typeface="Arial" panose="020B0604020202020204" pitchFamily="34" charset="0"/>
              <a:cs typeface="Arial" panose="020B0604020202020204" pitchFamily="34" charset="0"/>
            </a:endParaRPr>
          </a:p>
          <a:p>
            <a:pPr eaLnBrk="0" fontAlgn="base" hangingPunct="0">
              <a:spcAft>
                <a:spcPct val="0"/>
              </a:spcAft>
              <a:buClr>
                <a:srgbClr val="99CC00"/>
              </a:buClr>
            </a:pPr>
            <a:r>
              <a:rPr lang="en-AU" altLang="en-US" sz="1600" kern="0" dirty="0">
                <a:solidFill>
                  <a:srgbClr val="000000"/>
                </a:solidFill>
                <a:latin typeface="Arial" panose="020B0604020202020204" pitchFamily="34" charset="0"/>
                <a:cs typeface="Arial" panose="020B0604020202020204" pitchFamily="34" charset="0"/>
              </a:rPr>
              <a:t>The Code includes eleven standards for registered providers which set out the University’s obligations in delivering education &amp; training to overseas students </a:t>
            </a:r>
          </a:p>
          <a:p>
            <a:pPr lvl="0" eaLnBrk="0" fontAlgn="base" hangingPunct="0">
              <a:spcAft>
                <a:spcPct val="0"/>
              </a:spcAft>
              <a:buClr>
                <a:srgbClr val="99CC00"/>
              </a:buClr>
              <a:buNone/>
            </a:pPr>
            <a:endParaRPr lang="en-AU" altLang="en-US" sz="1600" kern="0" dirty="0">
              <a:solidFill>
                <a:srgbClr val="000000"/>
              </a:solidFill>
              <a:latin typeface="Arial" panose="020B0604020202020204" pitchFamily="34" charset="0"/>
              <a:cs typeface="Arial" panose="020B0604020202020204" pitchFamily="34" charset="0"/>
            </a:endParaRPr>
          </a:p>
          <a:p>
            <a:pPr lvl="0" eaLnBrk="0" fontAlgn="base" hangingPunct="0">
              <a:spcAft>
                <a:spcPct val="0"/>
              </a:spcAft>
              <a:buClr>
                <a:srgbClr val="99CC00"/>
              </a:buClr>
              <a:buFontTx/>
              <a:buChar char="•"/>
            </a:pPr>
            <a:r>
              <a:rPr lang="en-AU" altLang="en-US" sz="1600" kern="0" dirty="0">
                <a:solidFill>
                  <a:srgbClr val="000000"/>
                </a:solidFill>
                <a:latin typeface="Arial" panose="020B0604020202020204" pitchFamily="34" charset="0"/>
                <a:cs typeface="Arial" panose="020B0604020202020204" pitchFamily="34" charset="0"/>
              </a:rPr>
              <a:t>These standards detail the specific requirements the University must meet to comply with its obligations</a:t>
            </a:r>
          </a:p>
          <a:p>
            <a:pPr lvl="0" eaLnBrk="0" fontAlgn="base" hangingPunct="0">
              <a:spcAft>
                <a:spcPct val="0"/>
              </a:spcAft>
              <a:buClr>
                <a:srgbClr val="99CC00"/>
              </a:buClr>
              <a:buNone/>
            </a:pPr>
            <a:endParaRPr lang="en-AU" altLang="en-US" sz="1600" kern="0" dirty="0">
              <a:solidFill>
                <a:srgbClr val="000000"/>
              </a:solidFill>
              <a:latin typeface="Arial" panose="020B0604020202020204" pitchFamily="34" charset="0"/>
              <a:cs typeface="Arial" panose="020B0604020202020204" pitchFamily="34" charset="0"/>
            </a:endParaRPr>
          </a:p>
          <a:p>
            <a:pPr lvl="0" eaLnBrk="0" fontAlgn="base" hangingPunct="0">
              <a:spcAft>
                <a:spcPct val="0"/>
              </a:spcAft>
              <a:buClr>
                <a:srgbClr val="99CC00"/>
              </a:buClr>
              <a:buFontTx/>
              <a:buChar char="•"/>
            </a:pPr>
            <a:r>
              <a:rPr lang="en-AU" altLang="en-US" sz="1600" kern="0" dirty="0">
                <a:solidFill>
                  <a:srgbClr val="000000"/>
                </a:solidFill>
                <a:latin typeface="Arial" panose="020B0604020202020204" pitchFamily="34" charset="0"/>
                <a:cs typeface="Arial" panose="020B0604020202020204" pitchFamily="34" charset="0"/>
              </a:rPr>
              <a:t>Such obligations need to be met at the point of CRICOS registration &amp; throughout the CRICOS registration period</a:t>
            </a:r>
          </a:p>
          <a:p>
            <a:pPr lvl="0" fontAlgn="base">
              <a:spcAft>
                <a:spcPct val="0"/>
              </a:spcAft>
              <a:buClr>
                <a:srgbClr val="99CC00"/>
              </a:buClr>
              <a:buFontTx/>
              <a:buChar char="•"/>
            </a:pPr>
            <a:endParaRPr lang="en-AU" altLang="en-US" sz="1600" kern="0" dirty="0">
              <a:solidFill>
                <a:srgbClr val="4D4A46"/>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AU" dirty="0"/>
              <a:t>University of Adelaide</a:t>
            </a:r>
          </a:p>
        </p:txBody>
      </p:sp>
      <p:sp>
        <p:nvSpPr>
          <p:cNvPr id="5" name="Slide Number Placeholder 4"/>
          <p:cNvSpPr>
            <a:spLocks noGrp="1"/>
          </p:cNvSpPr>
          <p:nvPr>
            <p:ph type="sldNum" sz="quarter" idx="12"/>
          </p:nvPr>
        </p:nvSpPr>
        <p:spPr/>
        <p:txBody>
          <a:bodyPr/>
          <a:lstStyle/>
          <a:p>
            <a:fld id="{7E8AFECB-488C-4862-A863-69DB259C81CD}" type="slidenum">
              <a:rPr lang="en-AU" smtClean="0"/>
              <a:pPr/>
              <a:t>14</a:t>
            </a:fld>
            <a:endParaRPr lang="en-AU" dirty="0"/>
          </a:p>
        </p:txBody>
      </p:sp>
      <p:sp>
        <p:nvSpPr>
          <p:cNvPr id="7" name="TextBox 6"/>
          <p:cNvSpPr txBox="1"/>
          <p:nvPr/>
        </p:nvSpPr>
        <p:spPr>
          <a:xfrm>
            <a:off x="649232" y="980728"/>
            <a:ext cx="8027223" cy="584775"/>
          </a:xfrm>
          <a:prstGeom prst="rect">
            <a:avLst/>
          </a:prstGeom>
          <a:noFill/>
        </p:spPr>
        <p:txBody>
          <a:bodyPr wrap="square" rtlCol="0">
            <a:spAutoFit/>
          </a:bodyPr>
          <a:lstStyle/>
          <a:p>
            <a:r>
              <a:rPr lang="en-AU" altLang="en-US" sz="3200" kern="0" dirty="0">
                <a:solidFill>
                  <a:srgbClr val="0060A8"/>
                </a:solidFill>
                <a:latin typeface="Georgia" panose="02040502050405020303" pitchFamily="18" charset="0"/>
              </a:rPr>
              <a:t>Standards for Registered Providers</a:t>
            </a:r>
          </a:p>
        </p:txBody>
      </p:sp>
    </p:spTree>
    <p:extLst>
      <p:ext uri="{BB962C8B-B14F-4D97-AF65-F5344CB8AC3E}">
        <p14:creationId xmlns:p14="http://schemas.microsoft.com/office/powerpoint/2010/main" val="1737145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92696"/>
            <a:ext cx="8352928" cy="5782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332656"/>
            <a:ext cx="8352928" cy="360040"/>
          </a:xfrm>
        </p:spPr>
        <p:style>
          <a:lnRef idx="1">
            <a:schemeClr val="accent1"/>
          </a:lnRef>
          <a:fillRef idx="3">
            <a:schemeClr val="accent1"/>
          </a:fillRef>
          <a:effectRef idx="2">
            <a:schemeClr val="accent1"/>
          </a:effectRef>
          <a:fontRef idx="minor">
            <a:schemeClr val="lt1"/>
          </a:fontRef>
        </p:style>
        <p:txBody>
          <a:bodyPr>
            <a:noAutofit/>
          </a:bodyPr>
          <a:lstStyle/>
          <a:p>
            <a:r>
              <a:rPr lang="en-AU" sz="1800" dirty="0"/>
              <a:t>ESOS Act 2000 (</a:t>
            </a:r>
            <a:r>
              <a:rPr lang="en-AU" sz="1800" dirty="0" err="1"/>
              <a:t>Cth</a:t>
            </a:r>
            <a:r>
              <a:rPr lang="en-AU" sz="1800" dirty="0"/>
              <a:t>)</a:t>
            </a:r>
          </a:p>
        </p:txBody>
      </p:sp>
      <p:sp>
        <p:nvSpPr>
          <p:cNvPr id="3" name="Content Placeholder 2"/>
          <p:cNvSpPr>
            <a:spLocks noGrp="1"/>
          </p:cNvSpPr>
          <p:nvPr>
            <p:ph idx="1"/>
          </p:nvPr>
        </p:nvSpPr>
        <p:spPr>
          <a:xfrm>
            <a:off x="755576" y="1772816"/>
            <a:ext cx="7920879" cy="5544616"/>
          </a:xfrm>
        </p:spPr>
        <p:txBody>
          <a:bodyPr>
            <a:normAutofit/>
          </a:bodyPr>
          <a:lstStyle/>
          <a:p>
            <a:pPr lvl="0" eaLnBrk="0" fontAlgn="base" hangingPunct="0">
              <a:spcAft>
                <a:spcPct val="0"/>
              </a:spcAft>
              <a:buClr>
                <a:srgbClr val="99CC00"/>
              </a:buClr>
              <a:buFontTx/>
              <a:buChar char="•"/>
              <a:defRPr/>
            </a:pPr>
            <a:endParaRPr lang="en-AU" altLang="en-US" sz="1600" kern="0" dirty="0">
              <a:solidFill>
                <a:srgbClr val="000000"/>
              </a:solidFill>
              <a:latin typeface="Arial" panose="020B0604020202020204" pitchFamily="34" charset="0"/>
              <a:cs typeface="Arial" panose="020B0604020202020204" pitchFamily="34" charset="0"/>
            </a:endParaRPr>
          </a:p>
          <a:p>
            <a:pPr marL="0" lvl="0" indent="0" eaLnBrk="0" fontAlgn="base" hangingPunct="0">
              <a:spcAft>
                <a:spcPct val="0"/>
              </a:spcAft>
              <a:buClr>
                <a:srgbClr val="99CC00"/>
              </a:buClr>
              <a:buNone/>
              <a:defRPr/>
            </a:pPr>
            <a:r>
              <a:rPr lang="en-AU" altLang="en-US" sz="1600" kern="0" dirty="0">
                <a:solidFill>
                  <a:srgbClr val="000000"/>
                </a:solidFill>
                <a:latin typeface="Arial" panose="020B0604020202020204" pitchFamily="34" charset="0"/>
                <a:cs typeface="Arial" panose="020B0604020202020204" pitchFamily="34" charset="0"/>
              </a:rPr>
              <a:t>All marketing of programs and education services to international students must be conducted in a professional manner &amp; with integrity &amp; accuracy and be consistent with Australian Consumer Law.</a:t>
            </a:r>
          </a:p>
          <a:p>
            <a:pPr lvl="0" eaLnBrk="0" fontAlgn="base" hangingPunct="0">
              <a:spcAft>
                <a:spcPct val="0"/>
              </a:spcAft>
              <a:buClr>
                <a:srgbClr val="99CC00"/>
              </a:buClr>
              <a:buNone/>
              <a:defRPr/>
            </a:pPr>
            <a:endParaRPr lang="en-AU" altLang="en-US" sz="1600" kern="0" dirty="0">
              <a:solidFill>
                <a:srgbClr val="000000"/>
              </a:solidFill>
              <a:latin typeface="Arial" panose="020B0604020202020204" pitchFamily="34" charset="0"/>
              <a:cs typeface="Arial" panose="020B0604020202020204" pitchFamily="34" charset="0"/>
            </a:endParaRPr>
          </a:p>
          <a:p>
            <a:pPr lvl="0" eaLnBrk="0" fontAlgn="base" hangingPunct="0">
              <a:spcAft>
                <a:spcPct val="0"/>
              </a:spcAft>
              <a:buClr>
                <a:srgbClr val="99CC00"/>
              </a:buClr>
              <a:buNone/>
              <a:defRPr/>
            </a:pPr>
            <a:r>
              <a:rPr lang="en-AU" altLang="en-US" sz="1600" b="1" kern="0" dirty="0">
                <a:solidFill>
                  <a:srgbClr val="000000"/>
                </a:solidFill>
                <a:latin typeface="Arial" panose="020B0604020202020204" pitchFamily="34" charset="0"/>
                <a:cs typeface="Arial" panose="020B0604020202020204" pitchFamily="34" charset="0"/>
              </a:rPr>
              <a:t>University obligations:</a:t>
            </a:r>
          </a:p>
          <a:p>
            <a:pPr lvl="0" eaLnBrk="0" fontAlgn="base" hangingPunct="0">
              <a:spcAft>
                <a:spcPct val="0"/>
              </a:spcAft>
              <a:buClr>
                <a:srgbClr val="99CC00"/>
              </a:buClr>
              <a:buFontTx/>
              <a:buChar char="•"/>
              <a:defRPr/>
            </a:pPr>
            <a:r>
              <a:rPr lang="en-AU" altLang="en-US" sz="1500" kern="0" dirty="0">
                <a:solidFill>
                  <a:srgbClr val="000000"/>
                </a:solidFill>
                <a:latin typeface="Arial" panose="020B0604020202020204" pitchFamily="34" charset="0"/>
                <a:cs typeface="Arial" panose="020B0604020202020204" pitchFamily="34" charset="0"/>
              </a:rPr>
              <a:t>Ensure marketing materials do not contain false or misleading information in relation to (among others): </a:t>
            </a:r>
          </a:p>
          <a:p>
            <a:pPr lvl="1" eaLnBrk="0" fontAlgn="base" hangingPunct="0">
              <a:spcAft>
                <a:spcPct val="0"/>
              </a:spcAft>
              <a:buClr>
                <a:srgbClr val="99CC00"/>
              </a:buClr>
              <a:buFontTx/>
              <a:buChar char="–"/>
              <a:defRPr/>
            </a:pPr>
            <a:r>
              <a:rPr lang="en-AU" altLang="en-US" sz="1400" kern="0" dirty="0">
                <a:solidFill>
                  <a:srgbClr val="000000"/>
                </a:solidFill>
                <a:latin typeface="Arial" panose="020B0604020202020204" pitchFamily="34" charset="0"/>
                <a:cs typeface="Arial" panose="020B0604020202020204" pitchFamily="34" charset="0"/>
              </a:rPr>
              <a:t>program fees</a:t>
            </a:r>
          </a:p>
          <a:p>
            <a:pPr lvl="1" eaLnBrk="0" fontAlgn="base" hangingPunct="0">
              <a:spcAft>
                <a:spcPct val="0"/>
              </a:spcAft>
              <a:buClr>
                <a:srgbClr val="99CC00"/>
              </a:buClr>
              <a:buFontTx/>
              <a:buChar char="–"/>
              <a:defRPr/>
            </a:pPr>
            <a:r>
              <a:rPr lang="en-AU" altLang="en-US" sz="1400" kern="0" dirty="0">
                <a:solidFill>
                  <a:srgbClr val="000000"/>
                </a:solidFill>
                <a:latin typeface="Arial" panose="020B0604020202020204" pitchFamily="34" charset="0"/>
                <a:cs typeface="Arial" panose="020B0604020202020204" pitchFamily="34" charset="0"/>
              </a:rPr>
              <a:t>work based training</a:t>
            </a:r>
          </a:p>
          <a:p>
            <a:pPr lvl="1" eaLnBrk="0" fontAlgn="base" hangingPunct="0">
              <a:spcAft>
                <a:spcPct val="0"/>
              </a:spcAft>
              <a:buClr>
                <a:srgbClr val="99CC00"/>
              </a:buClr>
              <a:buFontTx/>
              <a:buChar char="–"/>
              <a:defRPr/>
            </a:pPr>
            <a:r>
              <a:rPr lang="en-AU" altLang="en-US" sz="1400" kern="0" dirty="0">
                <a:solidFill>
                  <a:srgbClr val="000000"/>
                </a:solidFill>
                <a:latin typeface="Arial" panose="020B0604020202020204" pitchFamily="34" charset="0"/>
                <a:cs typeface="Arial" panose="020B0604020202020204" pitchFamily="34" charset="0"/>
              </a:rPr>
              <a:t>prerequisites for entry into a program (including English language)</a:t>
            </a:r>
          </a:p>
          <a:p>
            <a:pPr lvl="1" eaLnBrk="0" fontAlgn="base" hangingPunct="0">
              <a:spcAft>
                <a:spcPct val="0"/>
              </a:spcAft>
              <a:buClr>
                <a:srgbClr val="99CC00"/>
              </a:buClr>
              <a:buFontTx/>
              <a:buChar char="–"/>
              <a:defRPr/>
            </a:pPr>
            <a:r>
              <a:rPr lang="en-AU" altLang="en-US" sz="1400" kern="0" dirty="0">
                <a:solidFill>
                  <a:srgbClr val="000000"/>
                </a:solidFill>
                <a:latin typeface="Arial" panose="020B0604020202020204" pitchFamily="34" charset="0"/>
                <a:cs typeface="Arial" panose="020B0604020202020204" pitchFamily="34" charset="0"/>
              </a:rPr>
              <a:t>claims of association between the providers </a:t>
            </a:r>
          </a:p>
          <a:p>
            <a:pPr lvl="1" eaLnBrk="0" fontAlgn="base" hangingPunct="0">
              <a:spcAft>
                <a:spcPct val="0"/>
              </a:spcAft>
              <a:buClr>
                <a:srgbClr val="99CC00"/>
              </a:buClr>
              <a:buFontTx/>
              <a:buChar char="–"/>
              <a:defRPr/>
            </a:pPr>
            <a:r>
              <a:rPr lang="en-AU" altLang="en-US" sz="1400" kern="0" dirty="0">
                <a:solidFill>
                  <a:srgbClr val="000000"/>
                </a:solidFill>
                <a:latin typeface="Arial" panose="020B0604020202020204" pitchFamily="34" charset="0"/>
                <a:cs typeface="Arial" panose="020B0604020202020204" pitchFamily="34" charset="0"/>
              </a:rPr>
              <a:t>the employment outcomes associated with a program </a:t>
            </a:r>
          </a:p>
          <a:p>
            <a:pPr lvl="1" eaLnBrk="0" fontAlgn="base" hangingPunct="0">
              <a:spcAft>
                <a:spcPct val="0"/>
              </a:spcAft>
              <a:buClr>
                <a:srgbClr val="99CC00"/>
              </a:buClr>
              <a:buFontTx/>
              <a:buChar char="–"/>
              <a:defRPr/>
            </a:pPr>
            <a:r>
              <a:rPr lang="en-AU" altLang="en-US" sz="1400" kern="0" dirty="0">
                <a:solidFill>
                  <a:srgbClr val="000000"/>
                </a:solidFill>
                <a:latin typeface="Arial" panose="020B0604020202020204" pitchFamily="34" charset="0"/>
                <a:cs typeface="Arial" panose="020B0604020202020204" pitchFamily="34" charset="0"/>
              </a:rPr>
              <a:t>possible migration outcomes</a:t>
            </a:r>
          </a:p>
          <a:p>
            <a:pPr lvl="0" eaLnBrk="0" fontAlgn="base" hangingPunct="0">
              <a:spcAft>
                <a:spcPct val="0"/>
              </a:spcAft>
              <a:buClr>
                <a:srgbClr val="99CC00"/>
              </a:buClr>
              <a:buFontTx/>
              <a:buChar char="•"/>
              <a:defRPr/>
            </a:pPr>
            <a:r>
              <a:rPr lang="en-AU" altLang="en-US" sz="1500" kern="0" dirty="0">
                <a:solidFill>
                  <a:srgbClr val="000000"/>
                </a:solidFill>
                <a:latin typeface="Arial" panose="020B0604020202020204" pitchFamily="34" charset="0"/>
                <a:cs typeface="Arial" panose="020B0604020202020204" pitchFamily="34" charset="0"/>
              </a:rPr>
              <a:t>Clearly identify the provider name (University of Adelaide) &amp; CRICOS Code (00123M) in all written marketing &amp; other materials for students</a:t>
            </a:r>
          </a:p>
          <a:p>
            <a:pPr lvl="0" eaLnBrk="0" fontAlgn="base" hangingPunct="0">
              <a:spcAft>
                <a:spcPct val="0"/>
              </a:spcAft>
              <a:buClr>
                <a:srgbClr val="99CC00"/>
              </a:buClr>
              <a:buFontTx/>
              <a:buChar char="•"/>
              <a:defRPr/>
            </a:pPr>
            <a:r>
              <a:rPr lang="en-AU" altLang="en-US" sz="1500" kern="0" dirty="0">
                <a:solidFill>
                  <a:srgbClr val="000000"/>
                </a:solidFill>
                <a:latin typeface="Arial" panose="020B0604020202020204" pitchFamily="34" charset="0"/>
                <a:cs typeface="Arial" panose="020B0604020202020204" pitchFamily="34" charset="0"/>
              </a:rPr>
              <a:t>Ensure recruitment complies with obligations under </a:t>
            </a:r>
            <a:r>
              <a:rPr lang="en-AU" altLang="en-US" sz="1500" kern="0" dirty="0">
                <a:solidFill>
                  <a:srgbClr val="000000"/>
                </a:solidFill>
                <a:latin typeface="Arial" panose="020B0604020202020204" pitchFamily="34" charset="0"/>
                <a:cs typeface="Arial" panose="020B0604020202020204" pitchFamily="34" charset="0"/>
                <a:hlinkClick r:id="rId4" action="ppaction://hlinksldjump"/>
              </a:rPr>
              <a:t>Standard 7 – Overseas Student Transfers</a:t>
            </a:r>
            <a:endParaRPr lang="en-AU" altLang="en-US" sz="1500" kern="0" dirty="0">
              <a:solidFill>
                <a:srgbClr val="000000"/>
              </a:solidFill>
              <a:latin typeface="Arial" panose="020B0604020202020204" pitchFamily="34" charset="0"/>
              <a:cs typeface="Arial" panose="020B0604020202020204" pitchFamily="34" charset="0"/>
            </a:endParaRPr>
          </a:p>
          <a:p>
            <a:pPr lvl="0" eaLnBrk="0" fontAlgn="base" hangingPunct="0">
              <a:spcAft>
                <a:spcPct val="0"/>
              </a:spcAft>
              <a:buClr>
                <a:srgbClr val="99CC00"/>
              </a:buClr>
              <a:buFontTx/>
              <a:buChar char="•"/>
              <a:defRPr/>
            </a:pPr>
            <a:endParaRPr lang="en-AU" altLang="en-US" sz="1600" kern="0" dirty="0">
              <a:solidFill>
                <a:srgbClr val="00000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AU" dirty="0"/>
              <a:t>University of Adelaide</a:t>
            </a:r>
          </a:p>
        </p:txBody>
      </p:sp>
      <p:sp>
        <p:nvSpPr>
          <p:cNvPr id="5" name="Slide Number Placeholder 4"/>
          <p:cNvSpPr>
            <a:spLocks noGrp="1"/>
          </p:cNvSpPr>
          <p:nvPr>
            <p:ph type="sldNum" sz="quarter" idx="12"/>
          </p:nvPr>
        </p:nvSpPr>
        <p:spPr/>
        <p:txBody>
          <a:bodyPr/>
          <a:lstStyle/>
          <a:p>
            <a:fld id="{7E8AFECB-488C-4862-A863-69DB259C81CD}" type="slidenum">
              <a:rPr lang="en-AU" smtClean="0"/>
              <a:pPr/>
              <a:t>15</a:t>
            </a:fld>
            <a:endParaRPr lang="en-AU" dirty="0"/>
          </a:p>
        </p:txBody>
      </p:sp>
      <p:sp>
        <p:nvSpPr>
          <p:cNvPr id="7" name="TextBox 6"/>
          <p:cNvSpPr txBox="1"/>
          <p:nvPr/>
        </p:nvSpPr>
        <p:spPr>
          <a:xfrm>
            <a:off x="649232" y="980728"/>
            <a:ext cx="8027223" cy="1077218"/>
          </a:xfrm>
          <a:prstGeom prst="rect">
            <a:avLst/>
          </a:prstGeom>
          <a:noFill/>
        </p:spPr>
        <p:txBody>
          <a:bodyPr wrap="square" rtlCol="0">
            <a:spAutoFit/>
          </a:bodyPr>
          <a:lstStyle/>
          <a:p>
            <a:r>
              <a:rPr lang="en-AU" altLang="en-US" sz="3200" kern="0" dirty="0">
                <a:solidFill>
                  <a:srgbClr val="0060A8"/>
                </a:solidFill>
                <a:latin typeface="Georgia" panose="02040502050405020303" pitchFamily="18" charset="0"/>
              </a:rPr>
              <a:t>Standard 1 – Marketing information &amp; Practices</a:t>
            </a:r>
          </a:p>
        </p:txBody>
      </p:sp>
    </p:spTree>
    <p:extLst>
      <p:ext uri="{BB962C8B-B14F-4D97-AF65-F5344CB8AC3E}">
        <p14:creationId xmlns:p14="http://schemas.microsoft.com/office/powerpoint/2010/main" val="3141072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92696"/>
            <a:ext cx="8352928" cy="5782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332656"/>
            <a:ext cx="8352928" cy="360040"/>
          </a:xfrm>
        </p:spPr>
        <p:style>
          <a:lnRef idx="1">
            <a:schemeClr val="accent1"/>
          </a:lnRef>
          <a:fillRef idx="3">
            <a:schemeClr val="accent1"/>
          </a:fillRef>
          <a:effectRef idx="2">
            <a:schemeClr val="accent1"/>
          </a:effectRef>
          <a:fontRef idx="minor">
            <a:schemeClr val="lt1"/>
          </a:fontRef>
        </p:style>
        <p:txBody>
          <a:bodyPr>
            <a:noAutofit/>
          </a:bodyPr>
          <a:lstStyle/>
          <a:p>
            <a:r>
              <a:rPr lang="en-AU" sz="1800" dirty="0"/>
              <a:t>ESOS Act 2000 (</a:t>
            </a:r>
            <a:r>
              <a:rPr lang="en-AU" sz="1800" dirty="0" err="1"/>
              <a:t>Cth</a:t>
            </a:r>
            <a:r>
              <a:rPr lang="en-AU" sz="1800" dirty="0"/>
              <a:t>)</a:t>
            </a:r>
          </a:p>
        </p:txBody>
      </p:sp>
      <p:sp>
        <p:nvSpPr>
          <p:cNvPr id="3" name="Content Placeholder 2"/>
          <p:cNvSpPr>
            <a:spLocks noGrp="1"/>
          </p:cNvSpPr>
          <p:nvPr>
            <p:ph idx="1"/>
          </p:nvPr>
        </p:nvSpPr>
        <p:spPr>
          <a:xfrm>
            <a:off x="467544" y="1772816"/>
            <a:ext cx="8352928" cy="5328592"/>
          </a:xfrm>
        </p:spPr>
        <p:txBody>
          <a:bodyPr>
            <a:noAutofit/>
          </a:bodyPr>
          <a:lstStyle/>
          <a:p>
            <a:pPr marL="0" indent="0">
              <a:buClr>
                <a:srgbClr val="00B050"/>
              </a:buClr>
              <a:buNone/>
            </a:pPr>
            <a:endParaRPr lang="en-AU" sz="1600" dirty="0">
              <a:latin typeface="Arial" panose="020B0604020202020204" pitchFamily="34" charset="0"/>
              <a:ea typeface="Verdana" panose="020B0604030504040204" pitchFamily="34" charset="0"/>
              <a:cs typeface="Arial" panose="020B0604020202020204" pitchFamily="34" charset="0"/>
            </a:endParaRPr>
          </a:p>
          <a:p>
            <a:pPr marL="0" lvl="0" indent="0" eaLnBrk="0" fontAlgn="base" hangingPunct="0">
              <a:spcAft>
                <a:spcPct val="0"/>
              </a:spcAft>
              <a:buClr>
                <a:srgbClr val="99CC00"/>
              </a:buClr>
              <a:buNone/>
            </a:pPr>
            <a:r>
              <a:rPr lang="en-AU" altLang="en-US" sz="1600" kern="0" dirty="0">
                <a:solidFill>
                  <a:srgbClr val="000000"/>
                </a:solidFill>
                <a:latin typeface="Arial" panose="020B0604020202020204" pitchFamily="34" charset="0"/>
                <a:cs typeface="Arial" panose="020B0604020202020204" pitchFamily="34" charset="0"/>
              </a:rPr>
              <a:t>The University must be ethical &amp; responsible in its recruitment of students</a:t>
            </a:r>
          </a:p>
          <a:p>
            <a:pPr lvl="0" eaLnBrk="0" fontAlgn="base" hangingPunct="0">
              <a:spcAft>
                <a:spcPct val="0"/>
              </a:spcAft>
              <a:buClr>
                <a:srgbClr val="99CC00"/>
              </a:buClr>
              <a:buNone/>
            </a:pPr>
            <a:endParaRPr lang="en-AU" altLang="en-US" sz="1600" kern="0" dirty="0">
              <a:solidFill>
                <a:srgbClr val="000000"/>
              </a:solidFill>
              <a:latin typeface="Arial" panose="020B0604020202020204" pitchFamily="34" charset="0"/>
              <a:cs typeface="Arial" panose="020B0604020202020204" pitchFamily="34" charset="0"/>
            </a:endParaRPr>
          </a:p>
          <a:p>
            <a:pPr lvl="0" eaLnBrk="0" fontAlgn="base" hangingPunct="0">
              <a:spcAft>
                <a:spcPct val="0"/>
              </a:spcAft>
              <a:buClr>
                <a:srgbClr val="99CC00"/>
              </a:buClr>
              <a:buNone/>
            </a:pPr>
            <a:r>
              <a:rPr lang="en-AU" altLang="en-US" sz="1600" b="1" kern="0" dirty="0">
                <a:solidFill>
                  <a:srgbClr val="000000"/>
                </a:solidFill>
                <a:latin typeface="Arial" panose="020B0604020202020204" pitchFamily="34" charset="0"/>
                <a:cs typeface="Arial" panose="020B0604020202020204" pitchFamily="34" charset="0"/>
              </a:rPr>
              <a:t>University obligations:</a:t>
            </a:r>
          </a:p>
          <a:p>
            <a:pPr lvl="0" eaLnBrk="0" fontAlgn="base" hangingPunct="0">
              <a:spcAft>
                <a:spcPct val="0"/>
              </a:spcAft>
              <a:buClr>
                <a:srgbClr val="99CC00"/>
              </a:buClr>
              <a:buNone/>
            </a:pPr>
            <a:endParaRPr lang="en-AU" altLang="en-US" sz="1600" kern="0" dirty="0">
              <a:solidFill>
                <a:srgbClr val="000000"/>
              </a:solidFill>
              <a:latin typeface="Arial" panose="020B0604020202020204" pitchFamily="34" charset="0"/>
              <a:cs typeface="Arial" panose="020B0604020202020204" pitchFamily="34" charset="0"/>
            </a:endParaRPr>
          </a:p>
          <a:p>
            <a:pPr lvl="0" eaLnBrk="0" fontAlgn="base" hangingPunct="0">
              <a:spcBef>
                <a:spcPts val="0"/>
              </a:spcBef>
              <a:spcAft>
                <a:spcPts val="600"/>
              </a:spcAft>
              <a:buClr>
                <a:srgbClr val="99CC00"/>
              </a:buClr>
              <a:buFontTx/>
              <a:buChar char="•"/>
            </a:pPr>
            <a:r>
              <a:rPr lang="en-AU" altLang="en-US" sz="1500" kern="0" dirty="0">
                <a:solidFill>
                  <a:srgbClr val="000000"/>
                </a:solidFill>
                <a:latin typeface="Arial" panose="020B0604020202020204" pitchFamily="34" charset="0"/>
                <a:cs typeface="Arial" panose="020B0604020202020204" pitchFamily="34" charset="0"/>
              </a:rPr>
              <a:t>Prior to accepting a student for enrolment in a program, provide the student with current, comprehensive and easily accessible information in plain English, that will enable them to make informed decisions about studying at the University including (but not limited to):</a:t>
            </a:r>
          </a:p>
          <a:p>
            <a:pPr lvl="1" eaLnBrk="0" fontAlgn="base" hangingPunct="0">
              <a:spcBef>
                <a:spcPts val="0"/>
              </a:spcBef>
              <a:spcAft>
                <a:spcPts val="600"/>
              </a:spcAft>
              <a:buClr>
                <a:srgbClr val="99CC00"/>
              </a:buClr>
              <a:buFontTx/>
              <a:buChar char="–"/>
            </a:pPr>
            <a:r>
              <a:rPr lang="en-AU" altLang="en-US" sz="1400" kern="0" dirty="0">
                <a:solidFill>
                  <a:srgbClr val="000000"/>
                </a:solidFill>
                <a:latin typeface="Arial" panose="020B0604020202020204" pitchFamily="34" charset="0"/>
                <a:cs typeface="Arial" panose="020B0604020202020204" pitchFamily="34" charset="0"/>
              </a:rPr>
              <a:t>the requirements for acceptance into a program, including the minimum level of English language proficiency or work experience required</a:t>
            </a:r>
          </a:p>
          <a:p>
            <a:pPr lvl="1" eaLnBrk="0" fontAlgn="base" hangingPunct="0">
              <a:spcBef>
                <a:spcPts val="0"/>
              </a:spcBef>
              <a:spcAft>
                <a:spcPts val="600"/>
              </a:spcAft>
              <a:buClr>
                <a:srgbClr val="99CC00"/>
              </a:buClr>
              <a:buFontTx/>
              <a:buChar char="–"/>
            </a:pPr>
            <a:r>
              <a:rPr lang="en-AU" altLang="en-US" sz="1400" kern="0" dirty="0">
                <a:solidFill>
                  <a:srgbClr val="000000"/>
                </a:solidFill>
                <a:latin typeface="Arial" panose="020B0604020202020204" pitchFamily="34" charset="0"/>
                <a:cs typeface="Arial" panose="020B0604020202020204" pitchFamily="34" charset="0"/>
              </a:rPr>
              <a:t>the program content &amp; duration, study periods (</a:t>
            </a:r>
            <a:r>
              <a:rPr lang="en-AU" altLang="en-US" sz="1400" kern="0" dirty="0" err="1">
                <a:solidFill>
                  <a:srgbClr val="000000"/>
                </a:solidFill>
                <a:latin typeface="Arial" panose="020B0604020202020204" pitchFamily="34" charset="0"/>
                <a:cs typeface="Arial" panose="020B0604020202020204" pitchFamily="34" charset="0"/>
              </a:rPr>
              <a:t>ie</a:t>
            </a:r>
            <a:r>
              <a:rPr lang="en-AU" altLang="en-US" sz="1400" kern="0" dirty="0">
                <a:solidFill>
                  <a:srgbClr val="000000"/>
                </a:solidFill>
                <a:latin typeface="Arial" panose="020B0604020202020204" pitchFamily="34" charset="0"/>
                <a:cs typeface="Arial" panose="020B0604020202020204" pitchFamily="34" charset="0"/>
              </a:rPr>
              <a:t>: Semester 1, Semester 2, Summer, Winter), modes of study &amp; assessment methods </a:t>
            </a:r>
          </a:p>
          <a:p>
            <a:pPr lvl="1" eaLnBrk="0" fontAlgn="base" hangingPunct="0">
              <a:spcBef>
                <a:spcPts val="0"/>
              </a:spcBef>
              <a:spcAft>
                <a:spcPts val="600"/>
              </a:spcAft>
              <a:buClr>
                <a:srgbClr val="99CC00"/>
              </a:buClr>
              <a:buFontTx/>
              <a:buChar char="–"/>
            </a:pPr>
            <a:r>
              <a:rPr lang="en-AU" altLang="en-US" sz="1400" kern="0" dirty="0">
                <a:solidFill>
                  <a:srgbClr val="000000"/>
                </a:solidFill>
                <a:latin typeface="Arial" panose="020B0604020202020204" pitchFamily="34" charset="0"/>
                <a:cs typeface="Arial" panose="020B0604020202020204" pitchFamily="34" charset="0"/>
              </a:rPr>
              <a:t>indicative tuition and non-tuition fees </a:t>
            </a:r>
          </a:p>
          <a:p>
            <a:pPr lvl="1" eaLnBrk="0" fontAlgn="base" hangingPunct="0">
              <a:spcBef>
                <a:spcPts val="0"/>
              </a:spcBef>
              <a:spcAft>
                <a:spcPts val="600"/>
              </a:spcAft>
              <a:buClr>
                <a:srgbClr val="99CC00"/>
              </a:buClr>
              <a:buFontTx/>
              <a:buChar char="–"/>
            </a:pPr>
            <a:r>
              <a:rPr lang="en-AU" altLang="en-US" sz="1400" kern="0" dirty="0">
                <a:solidFill>
                  <a:srgbClr val="000000"/>
                </a:solidFill>
                <a:latin typeface="Arial" panose="020B0604020202020204" pitchFamily="34" charset="0"/>
                <a:cs typeface="Arial" panose="020B0604020202020204" pitchFamily="34" charset="0"/>
              </a:rPr>
              <a:t>information about the grounds by which the student’s enrolment may be deferred, suspended or cancelled </a:t>
            </a:r>
          </a:p>
          <a:p>
            <a:pPr lvl="1" eaLnBrk="0" fontAlgn="base" hangingPunct="0">
              <a:spcBef>
                <a:spcPts val="0"/>
              </a:spcBef>
              <a:spcAft>
                <a:spcPts val="600"/>
              </a:spcAft>
              <a:buClr>
                <a:srgbClr val="99CC00"/>
              </a:buClr>
              <a:buFontTx/>
              <a:buChar char="–"/>
            </a:pPr>
            <a:r>
              <a:rPr lang="en-AU" altLang="en-US" sz="1400" kern="0" dirty="0">
                <a:solidFill>
                  <a:srgbClr val="000000"/>
                </a:solidFill>
                <a:latin typeface="Arial" panose="020B0604020202020204" pitchFamily="34" charset="0"/>
                <a:cs typeface="Arial" panose="020B0604020202020204" pitchFamily="34" charset="0"/>
              </a:rPr>
              <a:t>relevant information on living in Australia, including indicative costs of living and accommodation options</a:t>
            </a:r>
          </a:p>
        </p:txBody>
      </p:sp>
      <p:sp>
        <p:nvSpPr>
          <p:cNvPr id="4" name="Footer Placeholder 3"/>
          <p:cNvSpPr>
            <a:spLocks noGrp="1"/>
          </p:cNvSpPr>
          <p:nvPr>
            <p:ph type="ftr" sz="quarter" idx="11"/>
          </p:nvPr>
        </p:nvSpPr>
        <p:spPr/>
        <p:txBody>
          <a:bodyPr/>
          <a:lstStyle/>
          <a:p>
            <a:r>
              <a:rPr lang="en-AU" dirty="0"/>
              <a:t>University of Adelaide</a:t>
            </a:r>
          </a:p>
        </p:txBody>
      </p:sp>
      <p:sp>
        <p:nvSpPr>
          <p:cNvPr id="5" name="Slide Number Placeholder 4"/>
          <p:cNvSpPr>
            <a:spLocks noGrp="1"/>
          </p:cNvSpPr>
          <p:nvPr>
            <p:ph type="sldNum" sz="quarter" idx="12"/>
          </p:nvPr>
        </p:nvSpPr>
        <p:spPr/>
        <p:txBody>
          <a:bodyPr/>
          <a:lstStyle/>
          <a:p>
            <a:fld id="{7E8AFECB-488C-4862-A863-69DB259C81CD}" type="slidenum">
              <a:rPr lang="en-AU" smtClean="0"/>
              <a:pPr/>
              <a:t>16</a:t>
            </a:fld>
            <a:endParaRPr lang="en-AU" dirty="0"/>
          </a:p>
        </p:txBody>
      </p:sp>
      <p:sp>
        <p:nvSpPr>
          <p:cNvPr id="7" name="TextBox 6"/>
          <p:cNvSpPr txBox="1"/>
          <p:nvPr/>
        </p:nvSpPr>
        <p:spPr>
          <a:xfrm>
            <a:off x="649232" y="908720"/>
            <a:ext cx="8027223" cy="1077218"/>
          </a:xfrm>
          <a:prstGeom prst="rect">
            <a:avLst/>
          </a:prstGeom>
          <a:noFill/>
        </p:spPr>
        <p:txBody>
          <a:bodyPr wrap="square" rtlCol="0">
            <a:spAutoFit/>
          </a:bodyPr>
          <a:lstStyle/>
          <a:p>
            <a:r>
              <a:rPr lang="en-AU" altLang="en-US" sz="3200" kern="0" dirty="0">
                <a:solidFill>
                  <a:srgbClr val="0060A8"/>
                </a:solidFill>
                <a:latin typeface="Georgia" panose="02040502050405020303" pitchFamily="18" charset="0"/>
              </a:rPr>
              <a:t>Standard 2 – Recruitment of an overseas student</a:t>
            </a:r>
          </a:p>
        </p:txBody>
      </p:sp>
    </p:spTree>
    <p:extLst>
      <p:ext uri="{BB962C8B-B14F-4D97-AF65-F5344CB8AC3E}">
        <p14:creationId xmlns:p14="http://schemas.microsoft.com/office/powerpoint/2010/main" val="2745330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92696"/>
            <a:ext cx="8352928" cy="5782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332656"/>
            <a:ext cx="8352928" cy="360040"/>
          </a:xfrm>
        </p:spPr>
        <p:style>
          <a:lnRef idx="1">
            <a:schemeClr val="accent1"/>
          </a:lnRef>
          <a:fillRef idx="3">
            <a:schemeClr val="accent1"/>
          </a:fillRef>
          <a:effectRef idx="2">
            <a:schemeClr val="accent1"/>
          </a:effectRef>
          <a:fontRef idx="minor">
            <a:schemeClr val="lt1"/>
          </a:fontRef>
        </p:style>
        <p:txBody>
          <a:bodyPr>
            <a:noAutofit/>
          </a:bodyPr>
          <a:lstStyle/>
          <a:p>
            <a:r>
              <a:rPr lang="en-AU" sz="1800" dirty="0"/>
              <a:t>ESOS Act 2000 (</a:t>
            </a:r>
            <a:r>
              <a:rPr lang="en-AU" sz="1800" dirty="0" err="1"/>
              <a:t>Cth</a:t>
            </a:r>
            <a:r>
              <a:rPr lang="en-AU" sz="1800" dirty="0"/>
              <a:t>)</a:t>
            </a:r>
          </a:p>
        </p:txBody>
      </p:sp>
      <p:sp>
        <p:nvSpPr>
          <p:cNvPr id="3" name="Content Placeholder 2"/>
          <p:cNvSpPr>
            <a:spLocks noGrp="1"/>
          </p:cNvSpPr>
          <p:nvPr>
            <p:ph idx="1"/>
          </p:nvPr>
        </p:nvSpPr>
        <p:spPr>
          <a:xfrm>
            <a:off x="486379" y="1628800"/>
            <a:ext cx="8352928" cy="4846280"/>
          </a:xfrm>
        </p:spPr>
        <p:txBody>
          <a:bodyPr>
            <a:noAutofit/>
          </a:bodyPr>
          <a:lstStyle/>
          <a:p>
            <a:pPr marL="0" lvl="0" indent="0" eaLnBrk="0" fontAlgn="base" hangingPunct="0">
              <a:spcAft>
                <a:spcPct val="0"/>
              </a:spcAft>
              <a:buClr>
                <a:srgbClr val="99CC00"/>
              </a:buClr>
              <a:buNone/>
            </a:pPr>
            <a:r>
              <a:rPr lang="en-AU" altLang="en-US" sz="1600" kern="0" dirty="0">
                <a:solidFill>
                  <a:srgbClr val="000000"/>
                </a:solidFill>
                <a:latin typeface="Arial" panose="020B0604020202020204" pitchFamily="34" charset="0"/>
                <a:cs typeface="Arial" panose="020B0604020202020204" pitchFamily="34" charset="0"/>
              </a:rPr>
              <a:t>A written agreement must be entered into with all students (or their parents or legal guardian if the student is under 18 years of age) who accept an offer from the University. The agreement must be signed before the University can accept payment of any fees.</a:t>
            </a:r>
          </a:p>
          <a:p>
            <a:pPr lvl="0" eaLnBrk="0" fontAlgn="base" hangingPunct="0">
              <a:spcAft>
                <a:spcPct val="0"/>
              </a:spcAft>
              <a:buClr>
                <a:srgbClr val="99CC00"/>
              </a:buClr>
              <a:buNone/>
            </a:pPr>
            <a:endParaRPr lang="en-AU" altLang="en-US" sz="1200" kern="0" dirty="0">
              <a:solidFill>
                <a:srgbClr val="000000"/>
              </a:solidFill>
              <a:latin typeface="Arial" panose="020B0604020202020204" pitchFamily="34" charset="0"/>
              <a:cs typeface="Arial" panose="020B0604020202020204" pitchFamily="34" charset="0"/>
            </a:endParaRPr>
          </a:p>
          <a:p>
            <a:pPr lvl="0" eaLnBrk="0" fontAlgn="base" hangingPunct="0">
              <a:spcAft>
                <a:spcPct val="0"/>
              </a:spcAft>
              <a:buClr>
                <a:srgbClr val="99CC00"/>
              </a:buClr>
              <a:buNone/>
            </a:pPr>
            <a:r>
              <a:rPr lang="en-AU" altLang="en-US" sz="1600" b="1" kern="0" dirty="0">
                <a:solidFill>
                  <a:srgbClr val="000000"/>
                </a:solidFill>
                <a:latin typeface="Arial" panose="020B0604020202020204" pitchFamily="34" charset="0"/>
                <a:cs typeface="Arial" panose="020B0604020202020204" pitchFamily="34" charset="0"/>
              </a:rPr>
              <a:t>University obligations:</a:t>
            </a:r>
          </a:p>
          <a:p>
            <a:pPr marL="0" lvl="0" indent="0" eaLnBrk="0" fontAlgn="base" hangingPunct="0">
              <a:spcBef>
                <a:spcPts val="0"/>
              </a:spcBef>
              <a:spcAft>
                <a:spcPts val="600"/>
              </a:spcAft>
              <a:buClr>
                <a:srgbClr val="99CC00"/>
              </a:buClr>
              <a:buNone/>
            </a:pPr>
            <a:r>
              <a:rPr lang="en-AU" altLang="en-US" sz="1400" kern="0" dirty="0">
                <a:solidFill>
                  <a:srgbClr val="000000"/>
                </a:solidFill>
                <a:latin typeface="Arial" panose="020B0604020202020204" pitchFamily="34" charset="0"/>
                <a:cs typeface="Arial" panose="020B0604020202020204" pitchFamily="34" charset="0"/>
              </a:rPr>
              <a:t>Provide a written agreement in plain English to all students containing, as a minimum, information relating to:</a:t>
            </a:r>
          </a:p>
          <a:p>
            <a:pPr eaLnBrk="0" fontAlgn="base" hangingPunct="0">
              <a:spcBef>
                <a:spcPts val="0"/>
              </a:spcBef>
              <a:spcAft>
                <a:spcPts val="600"/>
              </a:spcAft>
              <a:buClr>
                <a:srgbClr val="99CC00"/>
              </a:buClr>
              <a:buFontTx/>
              <a:buChar char="–"/>
            </a:pPr>
            <a:r>
              <a:rPr lang="en-AU" altLang="en-US" sz="1300" kern="0" dirty="0">
                <a:solidFill>
                  <a:srgbClr val="000000"/>
                </a:solidFill>
                <a:latin typeface="Arial" panose="020B0604020202020204" pitchFamily="34" charset="0"/>
                <a:cs typeface="Arial" panose="020B0604020202020204" pitchFamily="34" charset="0"/>
              </a:rPr>
              <a:t>Program information, expected start date, location(s), offered modes of study and any compulsory online or work-based components</a:t>
            </a:r>
          </a:p>
          <a:p>
            <a:pPr eaLnBrk="0" fontAlgn="base" hangingPunct="0">
              <a:spcBef>
                <a:spcPts val="0"/>
              </a:spcBef>
              <a:spcAft>
                <a:spcPts val="600"/>
              </a:spcAft>
              <a:buClr>
                <a:srgbClr val="99CC00"/>
              </a:buClr>
              <a:buFontTx/>
              <a:buChar char="–"/>
            </a:pPr>
            <a:r>
              <a:rPr lang="en-AU" altLang="en-US" sz="1300" kern="0" dirty="0">
                <a:solidFill>
                  <a:srgbClr val="000000"/>
                </a:solidFill>
                <a:latin typeface="Arial" panose="020B0604020202020204" pitchFamily="34" charset="0"/>
                <a:cs typeface="Arial" panose="020B0604020202020204" pitchFamily="34" charset="0"/>
              </a:rPr>
              <a:t>Any conditions imposed on the student’s enrolment</a:t>
            </a:r>
          </a:p>
          <a:p>
            <a:pPr eaLnBrk="0" fontAlgn="base" hangingPunct="0">
              <a:spcBef>
                <a:spcPts val="0"/>
              </a:spcBef>
              <a:spcAft>
                <a:spcPts val="600"/>
              </a:spcAft>
              <a:buClr>
                <a:srgbClr val="99CC00"/>
              </a:buClr>
              <a:buFontTx/>
              <a:buChar char="–"/>
            </a:pPr>
            <a:r>
              <a:rPr lang="en-AU" altLang="en-US" sz="1300" kern="0" dirty="0">
                <a:solidFill>
                  <a:srgbClr val="000000"/>
                </a:solidFill>
                <a:latin typeface="Arial" panose="020B0604020202020204" pitchFamily="34" charset="0"/>
                <a:cs typeface="Arial" panose="020B0604020202020204" pitchFamily="34" charset="0"/>
              </a:rPr>
              <a:t>Any prerequisites to entry including English language requirements</a:t>
            </a:r>
          </a:p>
          <a:p>
            <a:pPr eaLnBrk="0" fontAlgn="base" hangingPunct="0">
              <a:spcBef>
                <a:spcPts val="0"/>
              </a:spcBef>
              <a:spcAft>
                <a:spcPts val="600"/>
              </a:spcAft>
              <a:buClr>
                <a:srgbClr val="99CC00"/>
              </a:buClr>
              <a:buFontTx/>
              <a:buChar char="–"/>
            </a:pPr>
            <a:r>
              <a:rPr lang="en-AU" altLang="en-US" sz="1300" kern="0" dirty="0">
                <a:solidFill>
                  <a:srgbClr val="000000"/>
                </a:solidFill>
                <a:latin typeface="Arial" panose="020B0604020202020204" pitchFamily="34" charset="0"/>
                <a:cs typeface="Arial" panose="020B0604020202020204" pitchFamily="34" charset="0"/>
              </a:rPr>
              <a:t>Indicative tuition and non-tuition fees</a:t>
            </a:r>
          </a:p>
          <a:p>
            <a:pPr eaLnBrk="0" fontAlgn="base" hangingPunct="0">
              <a:spcBef>
                <a:spcPts val="0"/>
              </a:spcBef>
              <a:spcAft>
                <a:spcPts val="600"/>
              </a:spcAft>
              <a:buClr>
                <a:srgbClr val="99CC00"/>
              </a:buClr>
              <a:buFontTx/>
              <a:buChar char="–"/>
            </a:pPr>
            <a:r>
              <a:rPr lang="en-AU" altLang="en-US" sz="1300" kern="0" dirty="0">
                <a:solidFill>
                  <a:srgbClr val="000000"/>
                </a:solidFill>
                <a:latin typeface="Arial" panose="020B0604020202020204" pitchFamily="34" charset="0"/>
                <a:cs typeface="Arial" panose="020B0604020202020204" pitchFamily="34" charset="0"/>
              </a:rPr>
              <a:t>The University’s refund policy</a:t>
            </a:r>
          </a:p>
          <a:p>
            <a:pPr eaLnBrk="0" fontAlgn="base" hangingPunct="0">
              <a:spcBef>
                <a:spcPts val="0"/>
              </a:spcBef>
              <a:spcAft>
                <a:spcPts val="600"/>
              </a:spcAft>
              <a:buClr>
                <a:srgbClr val="99CC00"/>
              </a:buClr>
              <a:buFontTx/>
              <a:buChar char="–"/>
            </a:pPr>
            <a:r>
              <a:rPr lang="en-AU" altLang="en-US" sz="1300" kern="0" dirty="0">
                <a:solidFill>
                  <a:srgbClr val="000000"/>
                </a:solidFill>
                <a:latin typeface="Arial" panose="020B0604020202020204" pitchFamily="34" charset="0"/>
                <a:cs typeface="Arial" panose="020B0604020202020204" pitchFamily="34" charset="0"/>
              </a:rPr>
              <a:t>Circumstances where personal information about the student may be shared with a third party</a:t>
            </a:r>
          </a:p>
          <a:p>
            <a:pPr eaLnBrk="0" fontAlgn="base" hangingPunct="0">
              <a:spcBef>
                <a:spcPts val="0"/>
              </a:spcBef>
              <a:spcAft>
                <a:spcPts val="600"/>
              </a:spcAft>
              <a:buClr>
                <a:srgbClr val="99CC00"/>
              </a:buClr>
              <a:buFontTx/>
              <a:buChar char="–"/>
            </a:pPr>
            <a:r>
              <a:rPr lang="en-AU" altLang="en-US" sz="1300" kern="0" dirty="0">
                <a:solidFill>
                  <a:srgbClr val="000000"/>
                </a:solidFill>
                <a:latin typeface="Arial" panose="020B0604020202020204" pitchFamily="34" charset="0"/>
                <a:cs typeface="Arial" panose="020B0604020202020204" pitchFamily="34" charset="0"/>
              </a:rPr>
              <a:t>The student’s obligation to notify the provider of change of address while enrolled</a:t>
            </a:r>
          </a:p>
          <a:p>
            <a:pPr eaLnBrk="0" fontAlgn="base" hangingPunct="0">
              <a:spcBef>
                <a:spcPts val="0"/>
              </a:spcBef>
              <a:spcAft>
                <a:spcPts val="600"/>
              </a:spcAft>
              <a:buClr>
                <a:srgbClr val="99CC00"/>
              </a:buClr>
              <a:buFontTx/>
              <a:buChar char="–"/>
            </a:pPr>
            <a:r>
              <a:rPr lang="en-AU" altLang="en-US" sz="1300" kern="0" dirty="0">
                <a:solidFill>
                  <a:srgbClr val="000000"/>
                </a:solidFill>
                <a:latin typeface="Arial" panose="020B0604020202020204" pitchFamily="34" charset="0"/>
                <a:cs typeface="Arial" panose="020B0604020202020204" pitchFamily="34" charset="0"/>
              </a:rPr>
              <a:t>Internal and external complaints and appeals processes, including their right to take action under Australian Consumer Law</a:t>
            </a:r>
          </a:p>
          <a:p>
            <a:pPr eaLnBrk="0" fontAlgn="base" hangingPunct="0">
              <a:spcBef>
                <a:spcPts val="0"/>
              </a:spcBef>
              <a:spcAft>
                <a:spcPts val="600"/>
              </a:spcAft>
              <a:buClr>
                <a:srgbClr val="99CC00"/>
              </a:buClr>
              <a:buFontTx/>
              <a:buChar char="–"/>
            </a:pPr>
            <a:r>
              <a:rPr lang="en-AU" altLang="en-US" sz="1300" kern="0" dirty="0">
                <a:solidFill>
                  <a:srgbClr val="000000"/>
                </a:solidFill>
                <a:latin typeface="Arial" panose="020B0604020202020204" pitchFamily="34" charset="0"/>
                <a:cs typeface="Arial" panose="020B0604020202020204" pitchFamily="34" charset="0"/>
              </a:rPr>
              <a:t>The requirement that the student is responsible for keeping a copy of the written agreement as supplied by the University and receipts of any fee payments</a:t>
            </a:r>
          </a:p>
        </p:txBody>
      </p:sp>
      <p:sp>
        <p:nvSpPr>
          <p:cNvPr id="4" name="Footer Placeholder 3"/>
          <p:cNvSpPr>
            <a:spLocks noGrp="1"/>
          </p:cNvSpPr>
          <p:nvPr>
            <p:ph type="ftr" sz="quarter" idx="11"/>
          </p:nvPr>
        </p:nvSpPr>
        <p:spPr/>
        <p:txBody>
          <a:bodyPr/>
          <a:lstStyle/>
          <a:p>
            <a:r>
              <a:rPr lang="en-AU" dirty="0"/>
              <a:t>University of Adelaide</a:t>
            </a:r>
          </a:p>
        </p:txBody>
      </p:sp>
      <p:sp>
        <p:nvSpPr>
          <p:cNvPr id="5" name="Slide Number Placeholder 4"/>
          <p:cNvSpPr>
            <a:spLocks noGrp="1"/>
          </p:cNvSpPr>
          <p:nvPr>
            <p:ph type="sldNum" sz="quarter" idx="12"/>
          </p:nvPr>
        </p:nvSpPr>
        <p:spPr/>
        <p:txBody>
          <a:bodyPr/>
          <a:lstStyle/>
          <a:p>
            <a:fld id="{7E8AFECB-488C-4862-A863-69DB259C81CD}" type="slidenum">
              <a:rPr lang="en-AU" smtClean="0"/>
              <a:pPr/>
              <a:t>17</a:t>
            </a:fld>
            <a:endParaRPr lang="en-AU" dirty="0"/>
          </a:p>
        </p:txBody>
      </p:sp>
      <p:sp>
        <p:nvSpPr>
          <p:cNvPr id="7" name="TextBox 6"/>
          <p:cNvSpPr txBox="1"/>
          <p:nvPr/>
        </p:nvSpPr>
        <p:spPr>
          <a:xfrm>
            <a:off x="670462" y="687016"/>
            <a:ext cx="8027223" cy="1077218"/>
          </a:xfrm>
          <a:prstGeom prst="rect">
            <a:avLst/>
          </a:prstGeom>
          <a:noFill/>
        </p:spPr>
        <p:txBody>
          <a:bodyPr wrap="square" rtlCol="0">
            <a:spAutoFit/>
          </a:bodyPr>
          <a:lstStyle/>
          <a:p>
            <a:r>
              <a:rPr lang="en-AU" altLang="en-US" sz="3200" kern="0" dirty="0">
                <a:solidFill>
                  <a:srgbClr val="0060A8"/>
                </a:solidFill>
                <a:latin typeface="Georgia" panose="02040502050405020303" pitchFamily="18" charset="0"/>
              </a:rPr>
              <a:t>Standard 3 – Formalisation of enrolment and written agreements</a:t>
            </a:r>
          </a:p>
        </p:txBody>
      </p:sp>
    </p:spTree>
    <p:extLst>
      <p:ext uri="{BB962C8B-B14F-4D97-AF65-F5344CB8AC3E}">
        <p14:creationId xmlns:p14="http://schemas.microsoft.com/office/powerpoint/2010/main" val="1880298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92696"/>
            <a:ext cx="8352928" cy="5782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332656"/>
            <a:ext cx="8352928" cy="360040"/>
          </a:xfrm>
        </p:spPr>
        <p:style>
          <a:lnRef idx="1">
            <a:schemeClr val="accent1"/>
          </a:lnRef>
          <a:fillRef idx="3">
            <a:schemeClr val="accent1"/>
          </a:fillRef>
          <a:effectRef idx="2">
            <a:schemeClr val="accent1"/>
          </a:effectRef>
          <a:fontRef idx="minor">
            <a:schemeClr val="lt1"/>
          </a:fontRef>
        </p:style>
        <p:txBody>
          <a:bodyPr>
            <a:noAutofit/>
          </a:bodyPr>
          <a:lstStyle/>
          <a:p>
            <a:r>
              <a:rPr lang="en-AU" sz="1800" dirty="0"/>
              <a:t>ESOS Act 2000 (</a:t>
            </a:r>
            <a:r>
              <a:rPr lang="en-AU" sz="1800" dirty="0" err="1"/>
              <a:t>Cth</a:t>
            </a:r>
            <a:r>
              <a:rPr lang="en-AU" sz="1800" dirty="0"/>
              <a:t>)</a:t>
            </a:r>
          </a:p>
        </p:txBody>
      </p:sp>
      <p:sp>
        <p:nvSpPr>
          <p:cNvPr id="3" name="Content Placeholder 2"/>
          <p:cNvSpPr>
            <a:spLocks noGrp="1"/>
          </p:cNvSpPr>
          <p:nvPr>
            <p:ph idx="1"/>
          </p:nvPr>
        </p:nvSpPr>
        <p:spPr>
          <a:xfrm>
            <a:off x="683568" y="836712"/>
            <a:ext cx="7992887" cy="5638368"/>
          </a:xfrm>
        </p:spPr>
        <p:txBody>
          <a:bodyPr>
            <a:noAutofit/>
          </a:bodyPr>
          <a:lstStyle/>
          <a:p>
            <a:pPr marL="0" indent="0">
              <a:buClr>
                <a:srgbClr val="00B050"/>
              </a:buClr>
              <a:buNone/>
            </a:pPr>
            <a:endParaRPr lang="en-AU" sz="1600" dirty="0">
              <a:latin typeface="Arial" panose="020B0604020202020204" pitchFamily="34" charset="0"/>
              <a:ea typeface="Verdana" panose="020B0604030504040204" pitchFamily="34" charset="0"/>
              <a:cs typeface="Arial" panose="020B0604020202020204" pitchFamily="34" charset="0"/>
            </a:endParaRPr>
          </a:p>
          <a:p>
            <a:pPr marL="0" indent="0">
              <a:buClr>
                <a:srgbClr val="00B050"/>
              </a:buClr>
              <a:buNone/>
            </a:pPr>
            <a:endParaRPr lang="en-AU" sz="1600" dirty="0">
              <a:latin typeface="Arial" panose="020B0604020202020204" pitchFamily="34" charset="0"/>
              <a:ea typeface="Verdana" panose="020B0604030504040204" pitchFamily="34" charset="0"/>
              <a:cs typeface="Arial" panose="020B0604020202020204" pitchFamily="34" charset="0"/>
            </a:endParaRPr>
          </a:p>
          <a:p>
            <a:pPr marL="0" indent="0">
              <a:buClr>
                <a:srgbClr val="00B050"/>
              </a:buClr>
              <a:buNone/>
            </a:pPr>
            <a:endParaRPr lang="en-AU" sz="1600" dirty="0">
              <a:latin typeface="Arial" panose="020B0604020202020204" pitchFamily="34" charset="0"/>
              <a:ea typeface="Verdana" panose="020B0604030504040204" pitchFamily="34" charset="0"/>
              <a:cs typeface="Arial" panose="020B0604020202020204" pitchFamily="34" charset="0"/>
            </a:endParaRPr>
          </a:p>
          <a:p>
            <a:pPr marL="0" lvl="0" indent="0" eaLnBrk="0" fontAlgn="base" hangingPunct="0">
              <a:spcAft>
                <a:spcPct val="0"/>
              </a:spcAft>
              <a:buClr>
                <a:srgbClr val="99CC00"/>
              </a:buClr>
              <a:buNone/>
            </a:pPr>
            <a:r>
              <a:rPr lang="en-AU" altLang="en-US" sz="1600" kern="0" dirty="0">
                <a:solidFill>
                  <a:srgbClr val="000000"/>
                </a:solidFill>
                <a:latin typeface="Arial" panose="020B0604020202020204" pitchFamily="34" charset="0"/>
                <a:cs typeface="Arial" panose="020B0604020202020204" pitchFamily="34" charset="0"/>
              </a:rPr>
              <a:t>Education agents are required to act ethically, honestly and in the best interests of overseas students and uphold the reputation of Australia’s international education sector when recruiting students.</a:t>
            </a:r>
          </a:p>
          <a:p>
            <a:pPr lvl="0" eaLnBrk="0" fontAlgn="base" hangingPunct="0">
              <a:spcAft>
                <a:spcPct val="0"/>
              </a:spcAft>
              <a:buClr>
                <a:srgbClr val="99CC00"/>
              </a:buClr>
              <a:buFontTx/>
              <a:buChar char="•"/>
            </a:pPr>
            <a:endParaRPr lang="en-AU" altLang="en-US" sz="1600" kern="0" dirty="0">
              <a:solidFill>
                <a:srgbClr val="000000"/>
              </a:solidFill>
              <a:latin typeface="Arial" panose="020B0604020202020204" pitchFamily="34" charset="0"/>
              <a:cs typeface="Arial" panose="020B0604020202020204" pitchFamily="34" charset="0"/>
            </a:endParaRPr>
          </a:p>
          <a:p>
            <a:pPr lvl="0" eaLnBrk="0" fontAlgn="base" hangingPunct="0">
              <a:spcAft>
                <a:spcPct val="0"/>
              </a:spcAft>
              <a:buClr>
                <a:srgbClr val="99CC00"/>
              </a:buClr>
              <a:buNone/>
            </a:pPr>
            <a:r>
              <a:rPr lang="en-AU" altLang="en-US" sz="1600" b="1" kern="0" dirty="0">
                <a:solidFill>
                  <a:srgbClr val="000000"/>
                </a:solidFill>
                <a:latin typeface="Arial" panose="020B0604020202020204" pitchFamily="34" charset="0"/>
                <a:cs typeface="Arial" panose="020B0604020202020204" pitchFamily="34" charset="0"/>
              </a:rPr>
              <a:t>University obligations:</a:t>
            </a:r>
            <a:endParaRPr lang="en-AU" altLang="en-US" sz="1600" kern="0" dirty="0">
              <a:solidFill>
                <a:srgbClr val="000000"/>
              </a:solidFill>
              <a:latin typeface="Arial" panose="020B0604020202020204" pitchFamily="34" charset="0"/>
              <a:cs typeface="Arial" panose="020B0604020202020204" pitchFamily="34" charset="0"/>
            </a:endParaRPr>
          </a:p>
          <a:p>
            <a:pPr lvl="0" eaLnBrk="0" fontAlgn="base" hangingPunct="0">
              <a:spcAft>
                <a:spcPct val="0"/>
              </a:spcAft>
              <a:buClr>
                <a:srgbClr val="99CC00"/>
              </a:buClr>
              <a:buFontTx/>
              <a:buChar char="•"/>
            </a:pPr>
            <a:r>
              <a:rPr lang="en-AU" altLang="en-US" sz="1500" kern="0" dirty="0">
                <a:solidFill>
                  <a:srgbClr val="000000"/>
                </a:solidFill>
                <a:latin typeface="Arial" panose="020B0604020202020204" pitchFamily="34" charset="0"/>
                <a:cs typeface="Arial" panose="020B0604020202020204" pitchFamily="34" charset="0"/>
              </a:rPr>
              <a:t>Have a formal written agreement with each education agent they engage with outlining: </a:t>
            </a:r>
          </a:p>
          <a:p>
            <a:pPr lvl="1" eaLnBrk="0" fontAlgn="base" hangingPunct="0">
              <a:spcAft>
                <a:spcPct val="0"/>
              </a:spcAft>
              <a:buClr>
                <a:srgbClr val="99CC00"/>
              </a:buClr>
              <a:buFontTx/>
              <a:buChar char="–"/>
            </a:pPr>
            <a:r>
              <a:rPr lang="en-AU" altLang="en-US" sz="1400" kern="0" dirty="0">
                <a:solidFill>
                  <a:srgbClr val="000000"/>
                </a:solidFill>
                <a:latin typeface="Arial" panose="020B0604020202020204" pitchFamily="34" charset="0"/>
                <a:cs typeface="Arial" panose="020B0604020202020204" pitchFamily="34" charset="0"/>
              </a:rPr>
              <a:t>The responsibilities of the University, including for compliance with the </a:t>
            </a:r>
            <a:r>
              <a:rPr lang="en-AU" altLang="en-US" sz="1400" i="1" kern="0" dirty="0">
                <a:solidFill>
                  <a:srgbClr val="000000"/>
                </a:solidFill>
                <a:latin typeface="Arial" panose="020B0604020202020204" pitchFamily="34" charset="0"/>
                <a:cs typeface="Arial" panose="020B0604020202020204" pitchFamily="34" charset="0"/>
              </a:rPr>
              <a:t>ESOS Act </a:t>
            </a:r>
            <a:r>
              <a:rPr lang="en-AU" altLang="en-US" sz="1400" kern="0" dirty="0">
                <a:solidFill>
                  <a:srgbClr val="000000"/>
                </a:solidFill>
                <a:latin typeface="Arial" panose="020B0604020202020204" pitchFamily="34" charset="0"/>
                <a:cs typeface="Arial" panose="020B0604020202020204" pitchFamily="34" charset="0"/>
              </a:rPr>
              <a:t>and </a:t>
            </a:r>
            <a:r>
              <a:rPr lang="en-AU" altLang="en-US" sz="1400" i="1" kern="0" dirty="0">
                <a:solidFill>
                  <a:srgbClr val="000000"/>
                </a:solidFill>
                <a:latin typeface="Arial" panose="020B0604020202020204" pitchFamily="34" charset="0"/>
                <a:cs typeface="Arial" panose="020B0604020202020204" pitchFamily="34" charset="0"/>
              </a:rPr>
              <a:t>National Code 2018</a:t>
            </a:r>
          </a:p>
          <a:p>
            <a:pPr lvl="1" eaLnBrk="0" fontAlgn="base" hangingPunct="0">
              <a:spcAft>
                <a:spcPct val="0"/>
              </a:spcAft>
              <a:buClr>
                <a:srgbClr val="99CC00"/>
              </a:buClr>
              <a:buFontTx/>
              <a:buChar char="–"/>
            </a:pPr>
            <a:r>
              <a:rPr lang="en-AU" altLang="en-US" sz="1400" kern="0" dirty="0">
                <a:solidFill>
                  <a:srgbClr val="000000"/>
                </a:solidFill>
                <a:latin typeface="Arial" panose="020B0604020202020204" pitchFamily="34" charset="0"/>
                <a:cs typeface="Arial" panose="020B0604020202020204" pitchFamily="34" charset="0"/>
              </a:rPr>
              <a:t>The requirements of the agent in representing the University</a:t>
            </a:r>
          </a:p>
          <a:p>
            <a:pPr lvl="1" eaLnBrk="0" fontAlgn="base" hangingPunct="0">
              <a:spcAft>
                <a:spcPct val="0"/>
              </a:spcAft>
              <a:buClr>
                <a:srgbClr val="99CC00"/>
              </a:buClr>
              <a:buFontTx/>
              <a:buChar char="–"/>
            </a:pPr>
            <a:r>
              <a:rPr lang="en-AU" altLang="en-US" sz="1400" kern="0" dirty="0">
                <a:solidFill>
                  <a:srgbClr val="000000"/>
                </a:solidFill>
                <a:latin typeface="Arial" panose="020B0604020202020204" pitchFamily="34" charset="0"/>
                <a:cs typeface="Arial" panose="020B0604020202020204" pitchFamily="34" charset="0"/>
              </a:rPr>
              <a:t>Processes by which the University will monitor the agent’s activities and ensure the education agent gives overseas students accurate and up-to-date information </a:t>
            </a:r>
          </a:p>
          <a:p>
            <a:pPr lvl="1" eaLnBrk="0" fontAlgn="base" hangingPunct="0">
              <a:spcAft>
                <a:spcPct val="0"/>
              </a:spcAft>
              <a:buClr>
                <a:srgbClr val="99CC00"/>
              </a:buClr>
              <a:buFontTx/>
              <a:buChar char="–"/>
            </a:pPr>
            <a:r>
              <a:rPr lang="en-AU" altLang="en-US" sz="1400" kern="0" dirty="0">
                <a:solidFill>
                  <a:srgbClr val="000000"/>
                </a:solidFill>
                <a:latin typeface="Arial" panose="020B0604020202020204" pitchFamily="34" charset="0"/>
                <a:cs typeface="Arial" panose="020B0604020202020204" pitchFamily="34" charset="0"/>
              </a:rPr>
              <a:t>Corrective actions which may be taken and situations in which the agreement may be terminated</a:t>
            </a:r>
          </a:p>
          <a:p>
            <a:pPr lvl="1" eaLnBrk="0" fontAlgn="base" hangingPunct="0">
              <a:spcAft>
                <a:spcPct val="0"/>
              </a:spcAft>
              <a:buClr>
                <a:srgbClr val="99CC00"/>
              </a:buClr>
              <a:buFontTx/>
              <a:buChar char="–"/>
            </a:pPr>
            <a:r>
              <a:rPr lang="en-AU" altLang="en-US" sz="1400" kern="0" dirty="0">
                <a:solidFill>
                  <a:srgbClr val="000000"/>
                </a:solidFill>
                <a:latin typeface="Arial" panose="020B0604020202020204" pitchFamily="34" charset="0"/>
                <a:cs typeface="Arial" panose="020B0604020202020204" pitchFamily="34" charset="0"/>
              </a:rPr>
              <a:t>When information about the agent may be shared by the University and government agencies</a:t>
            </a:r>
            <a:endParaRPr lang="en-AU" altLang="en-US" sz="1500" kern="0" dirty="0">
              <a:solidFill>
                <a:srgbClr val="00000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AU" dirty="0"/>
              <a:t>University of Adelaide</a:t>
            </a:r>
          </a:p>
        </p:txBody>
      </p:sp>
      <p:sp>
        <p:nvSpPr>
          <p:cNvPr id="5" name="Slide Number Placeholder 4"/>
          <p:cNvSpPr>
            <a:spLocks noGrp="1"/>
          </p:cNvSpPr>
          <p:nvPr>
            <p:ph type="sldNum" sz="quarter" idx="12"/>
          </p:nvPr>
        </p:nvSpPr>
        <p:spPr/>
        <p:txBody>
          <a:bodyPr/>
          <a:lstStyle/>
          <a:p>
            <a:fld id="{7E8AFECB-488C-4862-A863-69DB259C81CD}" type="slidenum">
              <a:rPr lang="en-AU" smtClean="0"/>
              <a:pPr/>
              <a:t>18</a:t>
            </a:fld>
            <a:endParaRPr lang="en-AU" dirty="0"/>
          </a:p>
        </p:txBody>
      </p:sp>
      <p:sp>
        <p:nvSpPr>
          <p:cNvPr id="7" name="TextBox 6"/>
          <p:cNvSpPr txBox="1"/>
          <p:nvPr/>
        </p:nvSpPr>
        <p:spPr>
          <a:xfrm>
            <a:off x="649232" y="980728"/>
            <a:ext cx="8027223" cy="584775"/>
          </a:xfrm>
          <a:prstGeom prst="rect">
            <a:avLst/>
          </a:prstGeom>
          <a:noFill/>
        </p:spPr>
        <p:txBody>
          <a:bodyPr wrap="square" rtlCol="0">
            <a:spAutoFit/>
          </a:bodyPr>
          <a:lstStyle/>
          <a:p>
            <a:r>
              <a:rPr lang="en-AU" altLang="en-US" sz="3200" kern="0" dirty="0">
                <a:solidFill>
                  <a:srgbClr val="0060A8"/>
                </a:solidFill>
                <a:latin typeface="Georgia" panose="02040502050405020303" pitchFamily="18" charset="0"/>
              </a:rPr>
              <a:t>Standard 4 – Education Agents</a:t>
            </a:r>
          </a:p>
        </p:txBody>
      </p:sp>
    </p:spTree>
    <p:extLst>
      <p:ext uri="{BB962C8B-B14F-4D97-AF65-F5344CB8AC3E}">
        <p14:creationId xmlns:p14="http://schemas.microsoft.com/office/powerpoint/2010/main" val="4272958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92696"/>
            <a:ext cx="8352928" cy="5782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332656"/>
            <a:ext cx="8352928" cy="360040"/>
          </a:xfrm>
        </p:spPr>
        <p:style>
          <a:lnRef idx="1">
            <a:schemeClr val="accent1"/>
          </a:lnRef>
          <a:fillRef idx="3">
            <a:schemeClr val="accent1"/>
          </a:fillRef>
          <a:effectRef idx="2">
            <a:schemeClr val="accent1"/>
          </a:effectRef>
          <a:fontRef idx="minor">
            <a:schemeClr val="lt1"/>
          </a:fontRef>
        </p:style>
        <p:txBody>
          <a:bodyPr>
            <a:noAutofit/>
          </a:bodyPr>
          <a:lstStyle/>
          <a:p>
            <a:r>
              <a:rPr lang="en-AU" sz="1800" dirty="0"/>
              <a:t>ESOS Act 2000 (</a:t>
            </a:r>
            <a:r>
              <a:rPr lang="en-AU" sz="1800" dirty="0" err="1"/>
              <a:t>Cth</a:t>
            </a:r>
            <a:r>
              <a:rPr lang="en-AU" sz="1800" dirty="0"/>
              <a:t>)</a:t>
            </a:r>
          </a:p>
        </p:txBody>
      </p:sp>
      <p:sp>
        <p:nvSpPr>
          <p:cNvPr id="3" name="Content Placeholder 2"/>
          <p:cNvSpPr>
            <a:spLocks noGrp="1"/>
          </p:cNvSpPr>
          <p:nvPr>
            <p:ph idx="1"/>
          </p:nvPr>
        </p:nvSpPr>
        <p:spPr>
          <a:xfrm>
            <a:off x="683568" y="836712"/>
            <a:ext cx="7992887" cy="5638368"/>
          </a:xfrm>
        </p:spPr>
        <p:txBody>
          <a:bodyPr>
            <a:noAutofit/>
          </a:bodyPr>
          <a:lstStyle/>
          <a:p>
            <a:pPr marL="0" indent="0">
              <a:buClr>
                <a:srgbClr val="00B050"/>
              </a:buClr>
              <a:buNone/>
            </a:pPr>
            <a:endParaRPr lang="en-AU" sz="1600" dirty="0">
              <a:latin typeface="Arial" panose="020B0604020202020204" pitchFamily="34" charset="0"/>
              <a:ea typeface="Verdana" panose="020B0604030504040204" pitchFamily="34" charset="0"/>
              <a:cs typeface="Arial" panose="020B0604020202020204" pitchFamily="34" charset="0"/>
            </a:endParaRPr>
          </a:p>
          <a:p>
            <a:pPr marL="0" indent="0">
              <a:buClr>
                <a:srgbClr val="00B050"/>
              </a:buClr>
              <a:buNone/>
            </a:pPr>
            <a:endParaRPr lang="en-AU" sz="1600" dirty="0">
              <a:latin typeface="Arial" panose="020B0604020202020204" pitchFamily="34" charset="0"/>
              <a:ea typeface="Verdana" panose="020B0604030504040204" pitchFamily="34" charset="0"/>
              <a:cs typeface="Arial" panose="020B0604020202020204" pitchFamily="34" charset="0"/>
            </a:endParaRPr>
          </a:p>
          <a:p>
            <a:pPr marL="0" indent="0">
              <a:buClr>
                <a:srgbClr val="00B050"/>
              </a:buClr>
              <a:buNone/>
            </a:pPr>
            <a:endParaRPr lang="en-AU" sz="1600" dirty="0">
              <a:latin typeface="Arial" panose="020B0604020202020204" pitchFamily="34" charset="0"/>
              <a:ea typeface="Verdana" panose="020B0604030504040204" pitchFamily="34" charset="0"/>
              <a:cs typeface="Arial" panose="020B0604020202020204" pitchFamily="34" charset="0"/>
            </a:endParaRPr>
          </a:p>
          <a:p>
            <a:pPr lvl="0" eaLnBrk="0" fontAlgn="base" hangingPunct="0">
              <a:spcAft>
                <a:spcPct val="0"/>
              </a:spcAft>
              <a:buClr>
                <a:srgbClr val="99CC00"/>
              </a:buClr>
              <a:buFontTx/>
              <a:buChar char="•"/>
            </a:pPr>
            <a:endParaRPr lang="en-AU" altLang="en-US" sz="1600" kern="0" dirty="0">
              <a:solidFill>
                <a:srgbClr val="000000"/>
              </a:solidFill>
              <a:latin typeface="Arial" panose="020B0604020202020204" pitchFamily="34" charset="0"/>
              <a:cs typeface="Arial" panose="020B0604020202020204" pitchFamily="34" charset="0"/>
            </a:endParaRPr>
          </a:p>
          <a:p>
            <a:pPr lvl="0" eaLnBrk="0" fontAlgn="base" hangingPunct="0">
              <a:spcAft>
                <a:spcPts val="600"/>
              </a:spcAft>
              <a:buClr>
                <a:srgbClr val="99CC00"/>
              </a:buClr>
              <a:buNone/>
            </a:pPr>
            <a:r>
              <a:rPr lang="en-AU" altLang="en-US" sz="1600" b="1" kern="0" dirty="0">
                <a:solidFill>
                  <a:srgbClr val="000000"/>
                </a:solidFill>
                <a:latin typeface="Arial" panose="020B0604020202020204" pitchFamily="34" charset="0"/>
                <a:cs typeface="Arial" panose="020B0604020202020204" pitchFamily="34" charset="0"/>
              </a:rPr>
              <a:t>University obligations:</a:t>
            </a:r>
            <a:endParaRPr lang="en-AU" altLang="en-US" sz="1600" kern="0" dirty="0">
              <a:solidFill>
                <a:srgbClr val="000000"/>
              </a:solidFill>
              <a:latin typeface="Arial" panose="020B0604020202020204" pitchFamily="34" charset="0"/>
              <a:cs typeface="Arial" panose="020B0604020202020204" pitchFamily="34" charset="0"/>
            </a:endParaRPr>
          </a:p>
          <a:p>
            <a:pPr lvl="0" eaLnBrk="0" fontAlgn="base" hangingPunct="0">
              <a:spcAft>
                <a:spcPts val="600"/>
              </a:spcAft>
              <a:buClr>
                <a:srgbClr val="99CC00"/>
              </a:buClr>
              <a:buFontTx/>
              <a:buChar char="•"/>
            </a:pPr>
            <a:r>
              <a:rPr lang="en-AU" altLang="en-US" sz="1600" kern="0" dirty="0">
                <a:solidFill>
                  <a:srgbClr val="000000"/>
                </a:solidFill>
                <a:latin typeface="Arial" panose="020B0604020202020204" pitchFamily="34" charset="0"/>
                <a:cs typeface="Arial" panose="020B0604020202020204" pitchFamily="34" charset="0"/>
              </a:rPr>
              <a:t>Provide agents with easily accessible, current, comprehensive and plain English information with which to provide students </a:t>
            </a:r>
          </a:p>
          <a:p>
            <a:pPr lvl="0" eaLnBrk="0" fontAlgn="base" hangingPunct="0">
              <a:spcAft>
                <a:spcPts val="600"/>
              </a:spcAft>
              <a:buClr>
                <a:srgbClr val="99CC00"/>
              </a:buClr>
              <a:buFontTx/>
              <a:buChar char="•"/>
            </a:pPr>
            <a:r>
              <a:rPr lang="en-AU" altLang="en-US" sz="1600" kern="0" dirty="0">
                <a:solidFill>
                  <a:srgbClr val="000000"/>
                </a:solidFill>
                <a:latin typeface="Arial" panose="020B0604020202020204" pitchFamily="34" charset="0"/>
                <a:cs typeface="Arial" panose="020B0604020202020204" pitchFamily="34" charset="0"/>
              </a:rPr>
              <a:t>Ensure agents have appropriate knowledge and understanding of the Australian International Education and Training Agent Code of Ethics</a:t>
            </a:r>
          </a:p>
          <a:p>
            <a:pPr lvl="0" eaLnBrk="0" fontAlgn="base" hangingPunct="0">
              <a:spcAft>
                <a:spcPts val="600"/>
              </a:spcAft>
              <a:buClr>
                <a:srgbClr val="99CC00"/>
              </a:buClr>
              <a:buFontTx/>
              <a:buChar char="•"/>
            </a:pPr>
            <a:r>
              <a:rPr lang="en-AU" altLang="en-US" sz="1600" kern="0" dirty="0">
                <a:solidFill>
                  <a:srgbClr val="000000"/>
                </a:solidFill>
                <a:latin typeface="Arial" panose="020B0604020202020204" pitchFamily="34" charset="0"/>
                <a:cs typeface="Arial" panose="020B0604020202020204" pitchFamily="34" charset="0"/>
              </a:rPr>
              <a:t>Not accept overseas students from agents if there is evidence or suspicion that the education agent is engaging in unethical recruitment processes</a:t>
            </a:r>
          </a:p>
          <a:p>
            <a:pPr lvl="0" eaLnBrk="0" fontAlgn="base" hangingPunct="0">
              <a:spcAft>
                <a:spcPts val="600"/>
              </a:spcAft>
              <a:buClr>
                <a:srgbClr val="99CC00"/>
              </a:buClr>
              <a:buFontTx/>
              <a:buChar char="•"/>
            </a:pPr>
            <a:r>
              <a:rPr lang="en-AU" altLang="en-US" sz="1600" kern="0" dirty="0">
                <a:solidFill>
                  <a:srgbClr val="000000"/>
                </a:solidFill>
                <a:latin typeface="Arial" panose="020B0604020202020204" pitchFamily="34" charset="0"/>
                <a:cs typeface="Arial" panose="020B0604020202020204" pitchFamily="34" charset="0"/>
              </a:rPr>
              <a:t>Ensure education agents act honestly and in good faith and take immediate corrective action (such as termination of agreement) if an agent (or an employee or subcontractor) is not complying with the National Code 2018</a:t>
            </a:r>
          </a:p>
          <a:p>
            <a:pPr lvl="0" eaLnBrk="0" fontAlgn="base" hangingPunct="0">
              <a:spcAft>
                <a:spcPts val="600"/>
              </a:spcAft>
              <a:buClr>
                <a:srgbClr val="99CC00"/>
              </a:buClr>
              <a:buFontTx/>
              <a:buChar char="•"/>
            </a:pPr>
            <a:r>
              <a:rPr lang="en-AU" altLang="en-US" sz="1600" kern="0" dirty="0">
                <a:solidFill>
                  <a:srgbClr val="000000"/>
                </a:solidFill>
                <a:latin typeface="Arial" panose="020B0604020202020204" pitchFamily="34" charset="0"/>
                <a:cs typeface="Arial" panose="020B0604020202020204" pitchFamily="34" charset="0"/>
              </a:rPr>
              <a:t>Maintain the details of all agents it engages in the Provider Registration and International Student Management System (PRISMS)</a:t>
            </a:r>
          </a:p>
        </p:txBody>
      </p:sp>
      <p:sp>
        <p:nvSpPr>
          <p:cNvPr id="4" name="Footer Placeholder 3"/>
          <p:cNvSpPr>
            <a:spLocks noGrp="1"/>
          </p:cNvSpPr>
          <p:nvPr>
            <p:ph type="ftr" sz="quarter" idx="11"/>
          </p:nvPr>
        </p:nvSpPr>
        <p:spPr/>
        <p:txBody>
          <a:bodyPr/>
          <a:lstStyle/>
          <a:p>
            <a:r>
              <a:rPr lang="en-AU" dirty="0"/>
              <a:t>University of Adelaide</a:t>
            </a:r>
          </a:p>
        </p:txBody>
      </p:sp>
      <p:sp>
        <p:nvSpPr>
          <p:cNvPr id="5" name="Slide Number Placeholder 4"/>
          <p:cNvSpPr>
            <a:spLocks noGrp="1"/>
          </p:cNvSpPr>
          <p:nvPr>
            <p:ph type="sldNum" sz="quarter" idx="12"/>
          </p:nvPr>
        </p:nvSpPr>
        <p:spPr/>
        <p:txBody>
          <a:bodyPr/>
          <a:lstStyle/>
          <a:p>
            <a:fld id="{7E8AFECB-488C-4862-A863-69DB259C81CD}" type="slidenum">
              <a:rPr lang="en-AU" smtClean="0"/>
              <a:pPr/>
              <a:t>19</a:t>
            </a:fld>
            <a:endParaRPr lang="en-AU" dirty="0"/>
          </a:p>
        </p:txBody>
      </p:sp>
      <p:sp>
        <p:nvSpPr>
          <p:cNvPr id="7" name="TextBox 6"/>
          <p:cNvSpPr txBox="1"/>
          <p:nvPr/>
        </p:nvSpPr>
        <p:spPr>
          <a:xfrm>
            <a:off x="649232" y="980728"/>
            <a:ext cx="8027223" cy="584775"/>
          </a:xfrm>
          <a:prstGeom prst="rect">
            <a:avLst/>
          </a:prstGeom>
          <a:noFill/>
        </p:spPr>
        <p:txBody>
          <a:bodyPr wrap="square" rtlCol="0">
            <a:spAutoFit/>
          </a:bodyPr>
          <a:lstStyle/>
          <a:p>
            <a:r>
              <a:rPr lang="en-AU" altLang="en-US" sz="3200" kern="0" dirty="0">
                <a:solidFill>
                  <a:srgbClr val="0060A8"/>
                </a:solidFill>
                <a:latin typeface="Georgia" panose="02040502050405020303" pitchFamily="18" charset="0"/>
              </a:rPr>
              <a:t>Standard 4 – Education Agents (</a:t>
            </a:r>
            <a:r>
              <a:rPr lang="en-AU" altLang="en-US" sz="3200" kern="0" dirty="0" err="1">
                <a:solidFill>
                  <a:srgbClr val="0060A8"/>
                </a:solidFill>
                <a:latin typeface="Georgia" panose="02040502050405020303" pitchFamily="18" charset="0"/>
              </a:rPr>
              <a:t>cont</a:t>
            </a:r>
            <a:r>
              <a:rPr lang="en-AU" altLang="en-US" sz="3200" kern="0" dirty="0">
                <a:solidFill>
                  <a:srgbClr val="0060A8"/>
                </a:solidFill>
                <a:latin typeface="Georgia" panose="02040502050405020303" pitchFamily="18" charset="0"/>
              </a:rPr>
              <a:t>)</a:t>
            </a:r>
          </a:p>
        </p:txBody>
      </p:sp>
    </p:spTree>
    <p:extLst>
      <p:ext uri="{BB962C8B-B14F-4D97-AF65-F5344CB8AC3E}">
        <p14:creationId xmlns:p14="http://schemas.microsoft.com/office/powerpoint/2010/main" val="2682148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92696"/>
            <a:ext cx="8352928" cy="5782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332656"/>
            <a:ext cx="8352928" cy="360040"/>
          </a:xfrm>
        </p:spPr>
        <p:style>
          <a:lnRef idx="1">
            <a:schemeClr val="accent1"/>
          </a:lnRef>
          <a:fillRef idx="3">
            <a:schemeClr val="accent1"/>
          </a:fillRef>
          <a:effectRef idx="2">
            <a:schemeClr val="accent1"/>
          </a:effectRef>
          <a:fontRef idx="minor">
            <a:schemeClr val="lt1"/>
          </a:fontRef>
        </p:style>
        <p:txBody>
          <a:bodyPr>
            <a:noAutofit/>
          </a:bodyPr>
          <a:lstStyle/>
          <a:p>
            <a:r>
              <a:rPr lang="en-AU" sz="1800" dirty="0"/>
              <a:t>ESOS Act 2000 (</a:t>
            </a:r>
            <a:r>
              <a:rPr lang="en-AU" sz="1800" dirty="0" err="1"/>
              <a:t>Cth</a:t>
            </a:r>
            <a:r>
              <a:rPr lang="en-AU" sz="1800" dirty="0"/>
              <a:t>)</a:t>
            </a:r>
          </a:p>
        </p:txBody>
      </p:sp>
      <p:sp>
        <p:nvSpPr>
          <p:cNvPr id="3" name="Content Placeholder 2"/>
          <p:cNvSpPr>
            <a:spLocks noGrp="1"/>
          </p:cNvSpPr>
          <p:nvPr>
            <p:ph idx="1"/>
          </p:nvPr>
        </p:nvSpPr>
        <p:spPr>
          <a:xfrm>
            <a:off x="649234" y="1484784"/>
            <a:ext cx="8027222" cy="5031850"/>
          </a:xfrm>
        </p:spPr>
        <p:txBody>
          <a:bodyPr>
            <a:normAutofit fontScale="92500" lnSpcReduction="20000"/>
          </a:bodyPr>
          <a:lstStyle/>
          <a:p>
            <a:pPr marL="0" indent="0">
              <a:buClr>
                <a:srgbClr val="00B050"/>
              </a:buClr>
              <a:buNone/>
            </a:pPr>
            <a:endParaRPr lang="en-AU" sz="1100" dirty="0">
              <a:latin typeface="Arial" panose="020B0604020202020204" pitchFamily="34" charset="0"/>
              <a:ea typeface="Verdana" panose="020B0604030504040204" pitchFamily="34" charset="0"/>
              <a:cs typeface="Arial" panose="020B0604020202020204" pitchFamily="34" charset="0"/>
            </a:endParaRPr>
          </a:p>
          <a:p>
            <a:pPr lvl="0" eaLnBrk="0" fontAlgn="base" hangingPunct="0">
              <a:spcAft>
                <a:spcPct val="0"/>
              </a:spcAft>
              <a:buClr>
                <a:srgbClr val="99CC00"/>
              </a:buClr>
              <a:buFontTx/>
              <a:buChar char="•"/>
              <a:defRPr/>
            </a:pPr>
            <a:r>
              <a:rPr lang="en-AU" altLang="en-US" sz="1700" kern="0" dirty="0">
                <a:solidFill>
                  <a:srgbClr val="000000"/>
                </a:solidFill>
                <a:latin typeface="Arial" panose="020B0604020202020204" pitchFamily="34" charset="0"/>
                <a:cs typeface="Arial" panose="020B0604020202020204" pitchFamily="34" charset="0"/>
              </a:rPr>
              <a:t>Regulates the delivery of education to overseas students </a:t>
            </a:r>
            <a:r>
              <a:rPr lang="en-AU" sz="1700" kern="0" dirty="0">
                <a:solidFill>
                  <a:srgbClr val="000000"/>
                </a:solidFill>
                <a:latin typeface="Arial" panose="020B0604020202020204" pitchFamily="34" charset="0"/>
                <a:cs typeface="Arial" panose="020B0604020202020204" pitchFamily="34" charset="0"/>
              </a:rPr>
              <a:t>studying in Australia on a student visa</a:t>
            </a:r>
          </a:p>
          <a:p>
            <a:pPr marL="0" lvl="0" indent="0" eaLnBrk="0" fontAlgn="base" hangingPunct="0">
              <a:spcAft>
                <a:spcPct val="0"/>
              </a:spcAft>
              <a:buClr>
                <a:srgbClr val="99CC00"/>
              </a:buClr>
              <a:buNone/>
              <a:defRPr/>
            </a:pPr>
            <a:r>
              <a:rPr lang="en-AU" sz="1700" kern="0" dirty="0">
                <a:solidFill>
                  <a:srgbClr val="000000"/>
                </a:solidFill>
                <a:latin typeface="Arial" panose="020B0604020202020204" pitchFamily="34" charset="0"/>
                <a:cs typeface="Arial" panose="020B0604020202020204" pitchFamily="34" charset="0"/>
              </a:rPr>
              <a:t> </a:t>
            </a:r>
          </a:p>
          <a:p>
            <a:pPr lvl="0" eaLnBrk="0" fontAlgn="base" hangingPunct="0">
              <a:spcAft>
                <a:spcPct val="0"/>
              </a:spcAft>
              <a:buClr>
                <a:srgbClr val="99CC00"/>
              </a:buClr>
              <a:buFontTx/>
              <a:buChar char="•"/>
              <a:defRPr/>
            </a:pPr>
            <a:r>
              <a:rPr lang="en-AU" altLang="en-US" sz="1700" kern="0" dirty="0">
                <a:solidFill>
                  <a:srgbClr val="000000"/>
                </a:solidFill>
                <a:latin typeface="Arial" panose="020B0604020202020204" pitchFamily="34" charset="0"/>
                <a:cs typeface="Arial" panose="020B0604020202020204" pitchFamily="34" charset="0"/>
              </a:rPr>
              <a:t>Operates in conjunction with the </a:t>
            </a:r>
            <a:r>
              <a:rPr lang="en-AU" altLang="en-US" sz="1700" kern="0" dirty="0">
                <a:solidFill>
                  <a:srgbClr val="000000"/>
                </a:solidFill>
                <a:latin typeface="Arial" panose="020B0604020202020204" pitchFamily="34" charset="0"/>
                <a:cs typeface="Arial" panose="020B0604020202020204" pitchFamily="34" charset="0"/>
                <a:hlinkClick r:id="rId4"/>
              </a:rPr>
              <a:t>National Code of Practice for Providers of Education and Training to Overseas Students 2018 (</a:t>
            </a:r>
            <a:r>
              <a:rPr lang="en-AU" altLang="en-US" sz="1700" kern="0" dirty="0" err="1">
                <a:solidFill>
                  <a:srgbClr val="000000"/>
                </a:solidFill>
                <a:latin typeface="Arial" panose="020B0604020202020204" pitchFamily="34" charset="0"/>
                <a:cs typeface="Arial" panose="020B0604020202020204" pitchFamily="34" charset="0"/>
                <a:hlinkClick r:id="rId4"/>
              </a:rPr>
              <a:t>Cth</a:t>
            </a:r>
            <a:r>
              <a:rPr lang="en-AU" altLang="en-US" sz="1700" kern="0" dirty="0">
                <a:solidFill>
                  <a:srgbClr val="000000"/>
                </a:solidFill>
                <a:latin typeface="Arial" panose="020B0604020202020204" pitchFamily="34" charset="0"/>
                <a:cs typeface="Arial" panose="020B0604020202020204" pitchFamily="34" charset="0"/>
                <a:hlinkClick r:id="rId4"/>
              </a:rPr>
              <a:t>)</a:t>
            </a:r>
            <a:r>
              <a:rPr lang="en-AU" altLang="en-US" sz="1700" kern="0" dirty="0">
                <a:solidFill>
                  <a:srgbClr val="000000"/>
                </a:solidFill>
                <a:latin typeface="Arial" panose="020B0604020202020204" pitchFamily="34" charset="0"/>
                <a:cs typeface="Arial" panose="020B0604020202020204" pitchFamily="34" charset="0"/>
              </a:rPr>
              <a:t> (National Code 2018)</a:t>
            </a:r>
          </a:p>
          <a:p>
            <a:pPr lvl="0" fontAlgn="base">
              <a:lnSpc>
                <a:spcPct val="90000"/>
              </a:lnSpc>
              <a:spcAft>
                <a:spcPct val="0"/>
              </a:spcAft>
              <a:buClr>
                <a:srgbClr val="99CC00"/>
              </a:buClr>
              <a:buNone/>
              <a:defRPr/>
            </a:pPr>
            <a:endParaRPr lang="en-AU" altLang="en-US" sz="1700" kern="0" dirty="0">
              <a:solidFill>
                <a:srgbClr val="000000"/>
              </a:solidFill>
              <a:latin typeface="Arial" panose="020B0604020202020204" pitchFamily="34" charset="0"/>
              <a:cs typeface="Arial" panose="020B0604020202020204" pitchFamily="34" charset="0"/>
            </a:endParaRPr>
          </a:p>
          <a:p>
            <a:pPr lvl="0" eaLnBrk="0" fontAlgn="base" hangingPunct="0">
              <a:spcAft>
                <a:spcPct val="0"/>
              </a:spcAft>
              <a:buClr>
                <a:srgbClr val="99CC00"/>
              </a:buClr>
              <a:buFontTx/>
              <a:buChar char="•"/>
              <a:defRPr/>
            </a:pPr>
            <a:r>
              <a:rPr lang="en-AU" sz="1700" kern="0" dirty="0">
                <a:solidFill>
                  <a:srgbClr val="000000"/>
                </a:solidFill>
                <a:latin typeface="Arial" panose="020B0604020202020204" pitchFamily="34" charset="0"/>
                <a:cs typeface="Arial" panose="020B0604020202020204" pitchFamily="34" charset="0"/>
              </a:rPr>
              <a:t>Governs: </a:t>
            </a:r>
          </a:p>
          <a:p>
            <a:pPr lvl="1" eaLnBrk="0" fontAlgn="base" hangingPunct="0">
              <a:spcAft>
                <a:spcPct val="0"/>
              </a:spcAft>
              <a:buClr>
                <a:srgbClr val="99CC00"/>
              </a:buClr>
              <a:buFontTx/>
              <a:buChar char="–"/>
              <a:defRPr/>
            </a:pPr>
            <a:r>
              <a:rPr lang="en-AU" sz="1600" kern="0" dirty="0">
                <a:solidFill>
                  <a:srgbClr val="000000"/>
                </a:solidFill>
                <a:latin typeface="Arial" panose="020B0604020202020204" pitchFamily="34" charset="0"/>
                <a:cs typeface="Arial" panose="020B0604020202020204" pitchFamily="34" charset="0"/>
              </a:rPr>
              <a:t>the registration process and obligations of registered providers</a:t>
            </a:r>
          </a:p>
          <a:p>
            <a:pPr lvl="1" eaLnBrk="0" fontAlgn="base" hangingPunct="0">
              <a:spcAft>
                <a:spcPct val="0"/>
              </a:spcAft>
              <a:buClr>
                <a:srgbClr val="99CC00"/>
              </a:buClr>
              <a:buFontTx/>
              <a:buChar char="–"/>
              <a:defRPr/>
            </a:pPr>
            <a:r>
              <a:rPr lang="en-AU" sz="1600" kern="0" dirty="0">
                <a:solidFill>
                  <a:srgbClr val="000000"/>
                </a:solidFill>
                <a:latin typeface="Arial" panose="020B0604020202020204" pitchFamily="34" charset="0"/>
                <a:cs typeface="Arial" panose="020B0604020202020204" pitchFamily="34" charset="0"/>
              </a:rPr>
              <a:t>the </a:t>
            </a:r>
            <a:r>
              <a:rPr lang="en-AU" sz="1600" kern="0" dirty="0">
                <a:solidFill>
                  <a:srgbClr val="4D4A46"/>
                </a:solidFill>
                <a:latin typeface="Arial" panose="020B0604020202020204" pitchFamily="34" charset="0"/>
                <a:cs typeface="Arial" panose="020B0604020202020204" pitchFamily="34" charset="0"/>
                <a:hlinkClick r:id="rId5"/>
              </a:rPr>
              <a:t>Tuition Protection Service</a:t>
            </a:r>
            <a:endParaRPr lang="en-AU" sz="1600" kern="0" dirty="0">
              <a:solidFill>
                <a:srgbClr val="000000"/>
              </a:solidFill>
              <a:latin typeface="Arial" panose="020B0604020202020204" pitchFamily="34" charset="0"/>
              <a:cs typeface="Arial" panose="020B0604020202020204" pitchFamily="34" charset="0"/>
            </a:endParaRPr>
          </a:p>
          <a:p>
            <a:pPr lvl="1" eaLnBrk="0" fontAlgn="base" hangingPunct="0">
              <a:spcAft>
                <a:spcPct val="0"/>
              </a:spcAft>
              <a:buClr>
                <a:srgbClr val="99CC00"/>
              </a:buClr>
              <a:buFontTx/>
              <a:buChar char="–"/>
              <a:defRPr/>
            </a:pPr>
            <a:r>
              <a:rPr lang="en-AU" sz="1600" kern="0" dirty="0">
                <a:solidFill>
                  <a:srgbClr val="000000"/>
                </a:solidFill>
                <a:latin typeface="Arial" panose="020B0604020202020204" pitchFamily="34" charset="0"/>
                <a:cs typeface="Arial" panose="020B0604020202020204" pitchFamily="34" charset="0"/>
              </a:rPr>
              <a:t>enforcement and compliance powers</a:t>
            </a:r>
          </a:p>
          <a:p>
            <a:pPr lvl="1" eaLnBrk="0" fontAlgn="base" hangingPunct="0">
              <a:spcAft>
                <a:spcPct val="0"/>
              </a:spcAft>
              <a:buClr>
                <a:srgbClr val="99CC00"/>
              </a:buClr>
              <a:buFontTx/>
              <a:buChar char="–"/>
              <a:defRPr/>
            </a:pPr>
            <a:endParaRPr lang="en-AU" altLang="en-US" sz="1600" kern="0" dirty="0">
              <a:solidFill>
                <a:srgbClr val="000000"/>
              </a:solidFill>
              <a:latin typeface="Arial" panose="020B0604020202020204" pitchFamily="34" charset="0"/>
              <a:cs typeface="Arial" panose="020B0604020202020204" pitchFamily="34" charset="0"/>
            </a:endParaRPr>
          </a:p>
          <a:p>
            <a:pPr lvl="0" eaLnBrk="0" fontAlgn="base" hangingPunct="0">
              <a:spcAft>
                <a:spcPct val="0"/>
              </a:spcAft>
              <a:buClr>
                <a:srgbClr val="99CC00"/>
              </a:buClr>
              <a:buFontTx/>
              <a:buChar char="•"/>
              <a:defRPr/>
            </a:pPr>
            <a:r>
              <a:rPr lang="en-AU" altLang="en-US" sz="1700" kern="0" dirty="0">
                <a:solidFill>
                  <a:srgbClr val="000000"/>
                </a:solidFill>
                <a:latin typeface="Arial" panose="020B0604020202020204" pitchFamily="34" charset="0"/>
                <a:cs typeface="Arial" panose="020B0604020202020204" pitchFamily="34" charset="0"/>
              </a:rPr>
              <a:t>Provides consumer protection for international students </a:t>
            </a:r>
          </a:p>
          <a:p>
            <a:pPr lvl="0" eaLnBrk="0" fontAlgn="base" hangingPunct="0">
              <a:spcAft>
                <a:spcPct val="0"/>
              </a:spcAft>
              <a:buClr>
                <a:srgbClr val="99CC00"/>
              </a:buClr>
              <a:buNone/>
              <a:defRPr/>
            </a:pPr>
            <a:endParaRPr lang="en-AU" altLang="en-US" sz="1700" kern="0" dirty="0">
              <a:solidFill>
                <a:srgbClr val="000000"/>
              </a:solidFill>
              <a:latin typeface="Arial" panose="020B0604020202020204" pitchFamily="34" charset="0"/>
              <a:cs typeface="Arial" panose="020B0604020202020204" pitchFamily="34" charset="0"/>
            </a:endParaRPr>
          </a:p>
          <a:p>
            <a:pPr lvl="0" eaLnBrk="0" fontAlgn="base" hangingPunct="0">
              <a:spcAft>
                <a:spcPct val="0"/>
              </a:spcAft>
              <a:buClr>
                <a:srgbClr val="99CC00"/>
              </a:buClr>
              <a:buFontTx/>
              <a:buChar char="•"/>
              <a:defRPr/>
            </a:pPr>
            <a:r>
              <a:rPr lang="en-AU" altLang="en-US" sz="1700" kern="0" dirty="0">
                <a:solidFill>
                  <a:srgbClr val="000000"/>
                </a:solidFill>
                <a:latin typeface="Arial" panose="020B0604020202020204" pitchFamily="34" charset="0"/>
                <a:cs typeface="Arial" panose="020B0604020202020204" pitchFamily="34" charset="0"/>
              </a:rPr>
              <a:t>Supports the </a:t>
            </a:r>
            <a:r>
              <a:rPr lang="en-AU" altLang="en-US" sz="1700" i="1" kern="0" dirty="0">
                <a:solidFill>
                  <a:srgbClr val="4D4A46"/>
                </a:solidFill>
                <a:latin typeface="Arial" panose="020B0604020202020204" pitchFamily="34" charset="0"/>
                <a:cs typeface="Arial" panose="020B0604020202020204" pitchFamily="34" charset="0"/>
                <a:hlinkClick r:id="rId6"/>
              </a:rPr>
              <a:t>Migration Act 1958 </a:t>
            </a:r>
            <a:r>
              <a:rPr lang="en-AU" altLang="en-US" sz="1700" kern="0" dirty="0">
                <a:solidFill>
                  <a:srgbClr val="4D4A46"/>
                </a:solidFill>
                <a:latin typeface="Arial" panose="020B0604020202020204" pitchFamily="34" charset="0"/>
                <a:cs typeface="Arial" panose="020B0604020202020204" pitchFamily="34" charset="0"/>
                <a:hlinkClick r:id="rId6"/>
              </a:rPr>
              <a:t>(</a:t>
            </a:r>
            <a:r>
              <a:rPr lang="en-AU" altLang="en-US" sz="1700" kern="0" dirty="0" err="1">
                <a:solidFill>
                  <a:srgbClr val="4D4A46"/>
                </a:solidFill>
                <a:latin typeface="Arial" panose="020B0604020202020204" pitchFamily="34" charset="0"/>
                <a:cs typeface="Arial" panose="020B0604020202020204" pitchFamily="34" charset="0"/>
                <a:hlinkClick r:id="rId6"/>
              </a:rPr>
              <a:t>Cth</a:t>
            </a:r>
            <a:r>
              <a:rPr lang="en-AU" altLang="en-US" sz="1700" kern="0" dirty="0">
                <a:solidFill>
                  <a:srgbClr val="4D4A46"/>
                </a:solidFill>
                <a:latin typeface="Arial" panose="020B0604020202020204" pitchFamily="34" charset="0"/>
                <a:cs typeface="Arial" panose="020B0604020202020204" pitchFamily="34" charset="0"/>
                <a:hlinkClick r:id="rId6"/>
              </a:rPr>
              <a:t>) </a:t>
            </a:r>
            <a:r>
              <a:rPr lang="en-AU" altLang="en-US" sz="1700" kern="0" dirty="0">
                <a:solidFill>
                  <a:srgbClr val="000000"/>
                </a:solidFill>
                <a:latin typeface="Arial" panose="020B0604020202020204" pitchFamily="34" charset="0"/>
                <a:cs typeface="Arial" panose="020B0604020202020204" pitchFamily="34" charset="0"/>
              </a:rPr>
              <a:t>&amp; Regulations by </a:t>
            </a:r>
          </a:p>
          <a:p>
            <a:pPr lvl="1" eaLnBrk="0" fontAlgn="base" hangingPunct="0">
              <a:spcAft>
                <a:spcPct val="0"/>
              </a:spcAft>
              <a:buClr>
                <a:srgbClr val="99CC00"/>
              </a:buClr>
              <a:buFontTx/>
              <a:buChar char="–"/>
              <a:defRPr/>
            </a:pPr>
            <a:r>
              <a:rPr lang="en-AU" altLang="en-US" sz="1600" kern="0" dirty="0">
                <a:solidFill>
                  <a:srgbClr val="000000"/>
                </a:solidFill>
                <a:latin typeface="Arial" panose="020B0604020202020204" pitchFamily="34" charset="0"/>
                <a:cs typeface="Arial" panose="020B0604020202020204" pitchFamily="34" charset="0"/>
              </a:rPr>
              <a:t>reinforcing students' obligations under their student visas </a:t>
            </a:r>
          </a:p>
          <a:p>
            <a:pPr lvl="1" eaLnBrk="0" fontAlgn="base" hangingPunct="0">
              <a:spcAft>
                <a:spcPct val="0"/>
              </a:spcAft>
              <a:buClr>
                <a:srgbClr val="99CC00"/>
              </a:buClr>
              <a:buFontTx/>
              <a:buChar char="–"/>
              <a:defRPr/>
            </a:pPr>
            <a:r>
              <a:rPr lang="en-AU" altLang="en-US" sz="1600" kern="0" dirty="0">
                <a:solidFill>
                  <a:srgbClr val="000000"/>
                </a:solidFill>
                <a:latin typeface="Arial" panose="020B0604020202020204" pitchFamily="34" charset="0"/>
                <a:cs typeface="Arial" panose="020B0604020202020204" pitchFamily="34" charset="0"/>
              </a:rPr>
              <a:t>requiring institutions to monitor students' compliance with their visa obligations</a:t>
            </a:r>
          </a:p>
          <a:p>
            <a:pPr lvl="0" eaLnBrk="0" fontAlgn="base" hangingPunct="0">
              <a:spcAft>
                <a:spcPct val="0"/>
              </a:spcAft>
              <a:buClr>
                <a:srgbClr val="99CC00"/>
              </a:buClr>
              <a:buFontTx/>
              <a:buChar char="•"/>
              <a:defRPr/>
            </a:pPr>
            <a:endParaRPr lang="en-AU" sz="1700" kern="0" dirty="0">
              <a:solidFill>
                <a:srgbClr val="000000"/>
              </a:solidFill>
              <a:latin typeface="Arial" panose="020B0604020202020204" pitchFamily="34" charset="0"/>
              <a:cs typeface="Arial" panose="020B0604020202020204" pitchFamily="34" charset="0"/>
            </a:endParaRPr>
          </a:p>
          <a:p>
            <a:pPr fontAlgn="base">
              <a:lnSpc>
                <a:spcPct val="90000"/>
              </a:lnSpc>
              <a:spcAft>
                <a:spcPct val="0"/>
              </a:spcAft>
              <a:buClr>
                <a:srgbClr val="99CC00"/>
              </a:buClr>
              <a:buFontTx/>
              <a:buChar char="•"/>
              <a:defRPr/>
            </a:pPr>
            <a:r>
              <a:rPr lang="en-AU" altLang="en-US" sz="1700" kern="0" dirty="0">
                <a:solidFill>
                  <a:srgbClr val="000000"/>
                </a:solidFill>
                <a:latin typeface="Arial" panose="020B0604020202020204" pitchFamily="34" charset="0"/>
                <a:cs typeface="Arial" panose="020B0604020202020204" pitchFamily="34" charset="0"/>
              </a:rPr>
              <a:t>Protects &amp; enhances Australia’s international reputation for quality education</a:t>
            </a:r>
          </a:p>
          <a:p>
            <a:pPr lvl="0" fontAlgn="base">
              <a:lnSpc>
                <a:spcPct val="90000"/>
              </a:lnSpc>
              <a:spcAft>
                <a:spcPct val="0"/>
              </a:spcAft>
              <a:buClr>
                <a:srgbClr val="99CC00"/>
              </a:buClr>
              <a:buFontTx/>
              <a:buChar char="•"/>
              <a:defRPr/>
            </a:pPr>
            <a:endParaRPr lang="en-AU" sz="1700" kern="0" dirty="0">
              <a:solidFill>
                <a:srgbClr val="000000"/>
              </a:solidFill>
              <a:latin typeface="Arial" panose="020B0604020202020204" pitchFamily="34" charset="0"/>
              <a:cs typeface="Arial" panose="020B0604020202020204" pitchFamily="34" charset="0"/>
            </a:endParaRPr>
          </a:p>
          <a:p>
            <a:pPr lvl="0" fontAlgn="base">
              <a:lnSpc>
                <a:spcPct val="90000"/>
              </a:lnSpc>
              <a:spcAft>
                <a:spcPct val="0"/>
              </a:spcAft>
              <a:buClr>
                <a:srgbClr val="99CC00"/>
              </a:buClr>
              <a:buFontTx/>
              <a:buChar char="•"/>
              <a:defRPr/>
            </a:pPr>
            <a:r>
              <a:rPr lang="en-AU" sz="1700" kern="0" dirty="0">
                <a:solidFill>
                  <a:srgbClr val="000000"/>
                </a:solidFill>
                <a:latin typeface="Arial" panose="020B0604020202020204" pitchFamily="34" charset="0"/>
                <a:cs typeface="Arial" panose="020B0604020202020204" pitchFamily="34" charset="0"/>
              </a:rPr>
              <a:t>The </a:t>
            </a:r>
            <a:r>
              <a:rPr lang="en-AU" sz="1700" i="1" kern="0" dirty="0">
                <a:solidFill>
                  <a:srgbClr val="000000"/>
                </a:solidFill>
                <a:latin typeface="Arial" panose="020B0604020202020204" pitchFamily="34" charset="0"/>
                <a:cs typeface="Arial" panose="020B0604020202020204" pitchFamily="34" charset="0"/>
              </a:rPr>
              <a:t>ESOS Act </a:t>
            </a:r>
            <a:r>
              <a:rPr lang="en-AU" sz="1700" kern="0" dirty="0">
                <a:solidFill>
                  <a:srgbClr val="000000"/>
                </a:solidFill>
                <a:latin typeface="Arial" panose="020B0604020202020204" pitchFamily="34" charset="0"/>
                <a:cs typeface="Arial" panose="020B0604020202020204" pitchFamily="34" charset="0"/>
              </a:rPr>
              <a:t>is administered by the </a:t>
            </a:r>
            <a:r>
              <a:rPr lang="en-AU" sz="1700" b="1" kern="0" dirty="0">
                <a:solidFill>
                  <a:srgbClr val="000000"/>
                </a:solidFill>
                <a:latin typeface="Arial" panose="020B0604020202020204" pitchFamily="34" charset="0"/>
                <a:cs typeface="Arial" panose="020B0604020202020204" pitchFamily="34" charset="0"/>
              </a:rPr>
              <a:t>Australian Department of Education and Training</a:t>
            </a:r>
            <a:endParaRPr lang="en-AU" altLang="en-US" sz="1200" b="1" kern="0" dirty="0">
              <a:solidFill>
                <a:srgbClr val="4D4A46"/>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AU" dirty="0"/>
              <a:t>University of Adelaide</a:t>
            </a:r>
          </a:p>
        </p:txBody>
      </p:sp>
      <p:sp>
        <p:nvSpPr>
          <p:cNvPr id="5" name="Slide Number Placeholder 4"/>
          <p:cNvSpPr>
            <a:spLocks noGrp="1"/>
          </p:cNvSpPr>
          <p:nvPr>
            <p:ph type="sldNum" sz="quarter" idx="12"/>
          </p:nvPr>
        </p:nvSpPr>
        <p:spPr/>
        <p:txBody>
          <a:bodyPr/>
          <a:lstStyle/>
          <a:p>
            <a:fld id="{7E8AFECB-488C-4862-A863-69DB259C81CD}" type="slidenum">
              <a:rPr lang="en-AU" smtClean="0"/>
              <a:pPr/>
              <a:t>2</a:t>
            </a:fld>
            <a:endParaRPr lang="en-AU" dirty="0"/>
          </a:p>
        </p:txBody>
      </p:sp>
      <p:sp>
        <p:nvSpPr>
          <p:cNvPr id="6" name="TextBox 5"/>
          <p:cNvSpPr txBox="1"/>
          <p:nvPr/>
        </p:nvSpPr>
        <p:spPr>
          <a:xfrm>
            <a:off x="649233" y="980728"/>
            <a:ext cx="7632848" cy="584775"/>
          </a:xfrm>
          <a:prstGeom prst="rect">
            <a:avLst/>
          </a:prstGeom>
          <a:noFill/>
        </p:spPr>
        <p:txBody>
          <a:bodyPr wrap="square" rtlCol="0">
            <a:spAutoFit/>
          </a:bodyPr>
          <a:lstStyle/>
          <a:p>
            <a:r>
              <a:rPr lang="en-AU" altLang="en-US" sz="3200" kern="0" dirty="0">
                <a:solidFill>
                  <a:srgbClr val="0060A8"/>
                </a:solidFill>
                <a:latin typeface="Georgia" panose="02040502050405020303" pitchFamily="18" charset="0"/>
              </a:rPr>
              <a:t>What does the ESOS Act do?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92696"/>
            <a:ext cx="8352928" cy="5782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332656"/>
            <a:ext cx="8352928" cy="360040"/>
          </a:xfrm>
        </p:spPr>
        <p:style>
          <a:lnRef idx="1">
            <a:schemeClr val="accent1"/>
          </a:lnRef>
          <a:fillRef idx="3">
            <a:schemeClr val="accent1"/>
          </a:fillRef>
          <a:effectRef idx="2">
            <a:schemeClr val="accent1"/>
          </a:effectRef>
          <a:fontRef idx="minor">
            <a:schemeClr val="lt1"/>
          </a:fontRef>
        </p:style>
        <p:txBody>
          <a:bodyPr>
            <a:noAutofit/>
          </a:bodyPr>
          <a:lstStyle/>
          <a:p>
            <a:r>
              <a:rPr lang="en-AU" sz="1800" dirty="0"/>
              <a:t>ESOS Act 2000 (</a:t>
            </a:r>
            <a:r>
              <a:rPr lang="en-AU" sz="1800" dirty="0" err="1"/>
              <a:t>Cth</a:t>
            </a:r>
            <a:r>
              <a:rPr lang="en-AU" sz="1800" dirty="0"/>
              <a:t>)</a:t>
            </a:r>
          </a:p>
        </p:txBody>
      </p:sp>
      <p:sp>
        <p:nvSpPr>
          <p:cNvPr id="3" name="Content Placeholder 2"/>
          <p:cNvSpPr>
            <a:spLocks noGrp="1"/>
          </p:cNvSpPr>
          <p:nvPr>
            <p:ph idx="1"/>
          </p:nvPr>
        </p:nvSpPr>
        <p:spPr>
          <a:xfrm>
            <a:off x="719571" y="1124744"/>
            <a:ext cx="7956883" cy="5328592"/>
          </a:xfrm>
        </p:spPr>
        <p:txBody>
          <a:bodyPr>
            <a:noAutofit/>
          </a:bodyPr>
          <a:lstStyle/>
          <a:p>
            <a:pPr marL="0" indent="0">
              <a:buClr>
                <a:srgbClr val="00B050"/>
              </a:buClr>
              <a:buNone/>
            </a:pPr>
            <a:endParaRPr lang="en-AU" sz="1600" dirty="0">
              <a:latin typeface="Arial" panose="020B0604020202020204" pitchFamily="34" charset="0"/>
              <a:ea typeface="Verdana" panose="020B0604030504040204" pitchFamily="34" charset="0"/>
              <a:cs typeface="Arial" panose="020B0604020202020204" pitchFamily="34" charset="0"/>
            </a:endParaRPr>
          </a:p>
          <a:p>
            <a:pPr marL="0" indent="0">
              <a:buClr>
                <a:srgbClr val="00B050"/>
              </a:buClr>
              <a:buNone/>
            </a:pPr>
            <a:endParaRPr lang="en-AU" sz="1600" dirty="0">
              <a:latin typeface="Arial" panose="020B0604020202020204" pitchFamily="34" charset="0"/>
              <a:ea typeface="Verdana" panose="020B0604030504040204" pitchFamily="34" charset="0"/>
              <a:cs typeface="Arial" panose="020B0604020202020204" pitchFamily="34" charset="0"/>
            </a:endParaRPr>
          </a:p>
          <a:p>
            <a:pPr marL="0" lvl="0" indent="0" eaLnBrk="0" fontAlgn="base" hangingPunct="0">
              <a:spcAft>
                <a:spcPct val="0"/>
              </a:spcAft>
              <a:buClr>
                <a:srgbClr val="99CC00"/>
              </a:buClr>
              <a:buNone/>
              <a:defRPr/>
            </a:pPr>
            <a:r>
              <a:rPr lang="en-AU" altLang="en-US" sz="1600" kern="0" dirty="0">
                <a:solidFill>
                  <a:srgbClr val="000000"/>
                </a:solidFill>
                <a:latin typeface="Arial" panose="020B0604020202020204" pitchFamily="34" charset="0"/>
                <a:cs typeface="Arial" panose="020B0604020202020204" pitchFamily="34" charset="0"/>
              </a:rPr>
              <a:t>Where overseas students under the age of 18 are not being cared for in Australia by a parent or suitable nominated relative, the University must ensure the arrangements made to protect the personal safety &amp; social well-being of those students are appropriate.</a:t>
            </a:r>
          </a:p>
          <a:p>
            <a:pPr marL="0" lvl="0" indent="0" eaLnBrk="0" fontAlgn="base" hangingPunct="0">
              <a:spcAft>
                <a:spcPct val="0"/>
              </a:spcAft>
              <a:buClr>
                <a:srgbClr val="99CC00"/>
              </a:buClr>
              <a:buNone/>
              <a:defRPr/>
            </a:pPr>
            <a:endParaRPr lang="en-AU" altLang="en-US" sz="1600" kern="0" dirty="0">
              <a:solidFill>
                <a:srgbClr val="000000"/>
              </a:solidFill>
              <a:latin typeface="Arial" panose="020B0604020202020204" pitchFamily="34" charset="0"/>
              <a:cs typeface="Arial" panose="020B0604020202020204" pitchFamily="34" charset="0"/>
            </a:endParaRPr>
          </a:p>
          <a:p>
            <a:pPr marL="0" lvl="0" indent="0" eaLnBrk="0" fontAlgn="base" hangingPunct="0">
              <a:spcAft>
                <a:spcPct val="0"/>
              </a:spcAft>
              <a:buClr>
                <a:srgbClr val="99CC00"/>
              </a:buClr>
              <a:buNone/>
              <a:defRPr/>
            </a:pPr>
            <a:r>
              <a:rPr lang="en-AU" altLang="en-US" sz="1600" kern="0" dirty="0">
                <a:solidFill>
                  <a:srgbClr val="000000"/>
                </a:solidFill>
                <a:latin typeface="Arial" panose="020B0604020202020204" pitchFamily="34" charset="0"/>
                <a:cs typeface="Arial" panose="020B0604020202020204" pitchFamily="34" charset="0"/>
              </a:rPr>
              <a:t>The University’s current arrangements enable 17 year olds to begin their studies at the University without a family member through a Welfare Monitoring Agreement (WMA) with the University. </a:t>
            </a:r>
          </a:p>
          <a:p>
            <a:pPr lvl="0" eaLnBrk="0" fontAlgn="base" hangingPunct="0">
              <a:spcAft>
                <a:spcPct val="0"/>
              </a:spcAft>
              <a:buClr>
                <a:srgbClr val="99CC00"/>
              </a:buClr>
              <a:buFontTx/>
              <a:buChar char="•"/>
              <a:defRPr/>
            </a:pPr>
            <a:endParaRPr lang="en-AU" altLang="en-US" sz="1600" kern="0" dirty="0">
              <a:solidFill>
                <a:srgbClr val="000000"/>
              </a:solidFill>
              <a:latin typeface="Arial" panose="020B0604020202020204" pitchFamily="34" charset="0"/>
              <a:cs typeface="Arial" panose="020B0604020202020204" pitchFamily="34" charset="0"/>
            </a:endParaRPr>
          </a:p>
          <a:p>
            <a:pPr lvl="0" eaLnBrk="0" fontAlgn="base" hangingPunct="0">
              <a:spcAft>
                <a:spcPct val="0"/>
              </a:spcAft>
              <a:buClr>
                <a:srgbClr val="99CC00"/>
              </a:buClr>
              <a:buNone/>
              <a:defRPr/>
            </a:pPr>
            <a:r>
              <a:rPr lang="en-AU" altLang="en-US" sz="1600" b="1" kern="0" dirty="0">
                <a:solidFill>
                  <a:srgbClr val="000000"/>
                </a:solidFill>
                <a:latin typeface="Arial" panose="020B0604020202020204" pitchFamily="34" charset="0"/>
                <a:cs typeface="Arial" panose="020B0604020202020204" pitchFamily="34" charset="0"/>
              </a:rPr>
              <a:t>University obligations:</a:t>
            </a:r>
          </a:p>
          <a:p>
            <a:pPr lvl="0" eaLnBrk="0" fontAlgn="base" hangingPunct="0">
              <a:spcAft>
                <a:spcPct val="0"/>
              </a:spcAft>
              <a:buClr>
                <a:srgbClr val="99CC00"/>
              </a:buClr>
              <a:buFontTx/>
              <a:buChar char="•"/>
              <a:defRPr/>
            </a:pPr>
            <a:r>
              <a:rPr lang="en-AU" altLang="en-US" sz="1500" kern="0" dirty="0">
                <a:solidFill>
                  <a:srgbClr val="000000"/>
                </a:solidFill>
                <a:latin typeface="Arial" panose="020B0604020202020204" pitchFamily="34" charset="0"/>
                <a:cs typeface="Arial" panose="020B0604020202020204" pitchFamily="34" charset="0"/>
              </a:rPr>
              <a:t>Ensure students under 18 years are given age and culturally appropriate information on who to contact in emergency situations, and how to seek assistance and report abuse (See </a:t>
            </a:r>
            <a:r>
              <a:rPr lang="en-AU" altLang="en-US" sz="1500" kern="0" dirty="0">
                <a:solidFill>
                  <a:srgbClr val="000000"/>
                </a:solidFill>
                <a:latin typeface="Arial" panose="020B0604020202020204" pitchFamily="34" charset="0"/>
                <a:cs typeface="Arial" panose="020B0604020202020204" pitchFamily="34" charset="0"/>
                <a:hlinkClick r:id="rId4"/>
              </a:rPr>
              <a:t>Safer Campus Community</a:t>
            </a:r>
            <a:r>
              <a:rPr lang="en-AU" altLang="en-US" sz="1500" kern="0" dirty="0">
                <a:solidFill>
                  <a:srgbClr val="000000"/>
                </a:solidFill>
                <a:latin typeface="Arial" panose="020B0604020202020204" pitchFamily="34" charset="0"/>
                <a:cs typeface="Arial" panose="020B0604020202020204" pitchFamily="34" charset="0"/>
              </a:rPr>
              <a:t>)</a:t>
            </a:r>
          </a:p>
          <a:p>
            <a:pPr lvl="0" eaLnBrk="0" fontAlgn="base" hangingPunct="0">
              <a:spcAft>
                <a:spcPct val="0"/>
              </a:spcAft>
              <a:buClr>
                <a:srgbClr val="99CC00"/>
              </a:buClr>
              <a:buFontTx/>
              <a:buChar char="•"/>
              <a:defRPr/>
            </a:pPr>
            <a:r>
              <a:rPr lang="en-AU" altLang="en-US" sz="1500" kern="0" dirty="0">
                <a:solidFill>
                  <a:srgbClr val="000000"/>
                </a:solidFill>
                <a:latin typeface="Arial" panose="020B0604020202020204" pitchFamily="34" charset="0"/>
                <a:cs typeface="Arial" panose="020B0604020202020204" pitchFamily="34" charset="0"/>
              </a:rPr>
              <a:t>Meet all Commonwealth, State and other regulatory requirements relating to child welfare and protection</a:t>
            </a:r>
          </a:p>
          <a:p>
            <a:pPr lvl="0" eaLnBrk="0" fontAlgn="base" hangingPunct="0">
              <a:spcAft>
                <a:spcPct val="0"/>
              </a:spcAft>
              <a:buClr>
                <a:srgbClr val="99CC00"/>
              </a:buClr>
              <a:buFontTx/>
              <a:buChar char="•"/>
              <a:defRPr/>
            </a:pPr>
            <a:r>
              <a:rPr lang="en-AU" altLang="en-US" sz="1500" kern="0" dirty="0">
                <a:solidFill>
                  <a:srgbClr val="000000"/>
                </a:solidFill>
                <a:latin typeface="Arial" panose="020B0604020202020204" pitchFamily="34" charset="0"/>
                <a:cs typeface="Arial" panose="020B0604020202020204" pitchFamily="34" charset="0"/>
              </a:rPr>
              <a:t>Nominate start and end dates for which the University accepts responsibility for approving accommodation, support and welfare arrangements of younger students, and provide these to the Department of Home Affairs</a:t>
            </a:r>
            <a:endParaRPr lang="en-AU" altLang="en-US" sz="1600" kern="0" dirty="0">
              <a:solidFill>
                <a:srgbClr val="FF000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AU" dirty="0"/>
              <a:t>University of Adelaide</a:t>
            </a:r>
          </a:p>
        </p:txBody>
      </p:sp>
      <p:sp>
        <p:nvSpPr>
          <p:cNvPr id="5" name="Slide Number Placeholder 4"/>
          <p:cNvSpPr>
            <a:spLocks noGrp="1"/>
          </p:cNvSpPr>
          <p:nvPr>
            <p:ph type="sldNum" sz="quarter" idx="12"/>
          </p:nvPr>
        </p:nvSpPr>
        <p:spPr/>
        <p:txBody>
          <a:bodyPr/>
          <a:lstStyle/>
          <a:p>
            <a:fld id="{7E8AFECB-488C-4862-A863-69DB259C81CD}" type="slidenum">
              <a:rPr lang="en-AU" smtClean="0"/>
              <a:pPr/>
              <a:t>20</a:t>
            </a:fld>
            <a:endParaRPr lang="en-AU" dirty="0"/>
          </a:p>
        </p:txBody>
      </p:sp>
      <p:sp>
        <p:nvSpPr>
          <p:cNvPr id="7" name="TextBox 6"/>
          <p:cNvSpPr txBox="1"/>
          <p:nvPr/>
        </p:nvSpPr>
        <p:spPr>
          <a:xfrm>
            <a:off x="649232" y="980728"/>
            <a:ext cx="8027223" cy="584775"/>
          </a:xfrm>
          <a:prstGeom prst="rect">
            <a:avLst/>
          </a:prstGeom>
          <a:noFill/>
        </p:spPr>
        <p:txBody>
          <a:bodyPr wrap="square" rtlCol="0">
            <a:spAutoFit/>
          </a:bodyPr>
          <a:lstStyle/>
          <a:p>
            <a:r>
              <a:rPr lang="en-AU" altLang="en-US" sz="3200" kern="0" dirty="0">
                <a:solidFill>
                  <a:srgbClr val="0060A8"/>
                </a:solidFill>
                <a:latin typeface="Georgia" panose="02040502050405020303" pitchFamily="18" charset="0"/>
              </a:rPr>
              <a:t>Standard 5 – Younger Overseas Students</a:t>
            </a:r>
          </a:p>
        </p:txBody>
      </p:sp>
    </p:spTree>
    <p:extLst>
      <p:ext uri="{BB962C8B-B14F-4D97-AF65-F5344CB8AC3E}">
        <p14:creationId xmlns:p14="http://schemas.microsoft.com/office/powerpoint/2010/main" val="472291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92696"/>
            <a:ext cx="8352928" cy="5782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332656"/>
            <a:ext cx="8352928" cy="360040"/>
          </a:xfrm>
        </p:spPr>
        <p:style>
          <a:lnRef idx="1">
            <a:schemeClr val="accent1"/>
          </a:lnRef>
          <a:fillRef idx="3">
            <a:schemeClr val="accent1"/>
          </a:fillRef>
          <a:effectRef idx="2">
            <a:schemeClr val="accent1"/>
          </a:effectRef>
          <a:fontRef idx="minor">
            <a:schemeClr val="lt1"/>
          </a:fontRef>
        </p:style>
        <p:txBody>
          <a:bodyPr>
            <a:noAutofit/>
          </a:bodyPr>
          <a:lstStyle/>
          <a:p>
            <a:r>
              <a:rPr lang="en-AU" sz="1800" dirty="0"/>
              <a:t>ESOS Act 2000 (</a:t>
            </a:r>
            <a:r>
              <a:rPr lang="en-AU" sz="1800" dirty="0" err="1"/>
              <a:t>Cth</a:t>
            </a:r>
            <a:r>
              <a:rPr lang="en-AU" sz="1800" dirty="0"/>
              <a:t>)</a:t>
            </a:r>
          </a:p>
        </p:txBody>
      </p:sp>
      <p:sp>
        <p:nvSpPr>
          <p:cNvPr id="3" name="Content Placeholder 2"/>
          <p:cNvSpPr>
            <a:spLocks noGrp="1"/>
          </p:cNvSpPr>
          <p:nvPr>
            <p:ph idx="1"/>
          </p:nvPr>
        </p:nvSpPr>
        <p:spPr>
          <a:xfrm>
            <a:off x="719571" y="1913930"/>
            <a:ext cx="7956883" cy="4539406"/>
          </a:xfrm>
        </p:spPr>
        <p:txBody>
          <a:bodyPr>
            <a:noAutofit/>
          </a:bodyPr>
          <a:lstStyle/>
          <a:p>
            <a:pPr lvl="0" eaLnBrk="0" fontAlgn="base" hangingPunct="0">
              <a:spcAft>
                <a:spcPct val="0"/>
              </a:spcAft>
              <a:buClr>
                <a:srgbClr val="99CC00"/>
              </a:buClr>
              <a:buNone/>
              <a:defRPr/>
            </a:pPr>
            <a:r>
              <a:rPr lang="en-AU" altLang="en-US" sz="1600" b="1" kern="0" dirty="0">
                <a:solidFill>
                  <a:srgbClr val="000000"/>
                </a:solidFill>
                <a:latin typeface="Arial" panose="020B0604020202020204" pitchFamily="34" charset="0"/>
                <a:cs typeface="Arial" panose="020B0604020202020204" pitchFamily="34" charset="0"/>
              </a:rPr>
              <a:t>University obligations:</a:t>
            </a:r>
            <a:endParaRPr lang="en-AU" altLang="en-US" sz="1800" kern="0" dirty="0">
              <a:solidFill>
                <a:srgbClr val="000000"/>
              </a:solidFill>
              <a:latin typeface="Arial" panose="020B0604020202020204" pitchFamily="34" charset="0"/>
              <a:cs typeface="Arial" panose="020B0604020202020204" pitchFamily="34" charset="0"/>
            </a:endParaRPr>
          </a:p>
          <a:p>
            <a:pPr lvl="0" eaLnBrk="0" fontAlgn="base" hangingPunct="0">
              <a:spcAft>
                <a:spcPct val="0"/>
              </a:spcAft>
              <a:buClr>
                <a:srgbClr val="99CC00"/>
              </a:buClr>
              <a:buFontTx/>
              <a:buChar char="•"/>
              <a:defRPr/>
            </a:pPr>
            <a:r>
              <a:rPr lang="en-AU" altLang="en-US" sz="1400" kern="0" dirty="0">
                <a:solidFill>
                  <a:srgbClr val="000000"/>
                </a:solidFill>
                <a:latin typeface="Arial" panose="020B0604020202020204" pitchFamily="34" charset="0"/>
                <a:cs typeface="Arial" panose="020B0604020202020204" pitchFamily="34" charset="0"/>
              </a:rPr>
              <a:t>Identify appropriate accommodation arrangements for each student</a:t>
            </a:r>
          </a:p>
          <a:p>
            <a:pPr lvl="0" eaLnBrk="0" fontAlgn="base" hangingPunct="0">
              <a:spcAft>
                <a:spcPct val="0"/>
              </a:spcAft>
              <a:buClr>
                <a:srgbClr val="99CC00"/>
              </a:buClr>
              <a:buFontTx/>
              <a:buChar char="•"/>
              <a:defRPr/>
            </a:pPr>
            <a:r>
              <a:rPr lang="en-AU" altLang="en-US" sz="1400" kern="0" dirty="0">
                <a:solidFill>
                  <a:srgbClr val="000000"/>
                </a:solidFill>
                <a:latin typeface="Arial" panose="020B0604020202020204" pitchFamily="34" charset="0"/>
                <a:cs typeface="Arial" panose="020B0604020202020204" pitchFamily="34" charset="0"/>
              </a:rPr>
              <a:t>Ensure there is no gap in welfare arrangements for younger students transferring to the University from another registered provider</a:t>
            </a:r>
          </a:p>
          <a:p>
            <a:pPr lvl="0" eaLnBrk="0" fontAlgn="base" hangingPunct="0">
              <a:spcAft>
                <a:spcPct val="0"/>
              </a:spcAft>
              <a:buClr>
                <a:srgbClr val="99CC00"/>
              </a:buClr>
              <a:buFontTx/>
              <a:buChar char="•"/>
              <a:defRPr/>
            </a:pPr>
            <a:r>
              <a:rPr lang="en-AU" altLang="en-US" sz="1400" kern="0" dirty="0">
                <a:solidFill>
                  <a:srgbClr val="000000"/>
                </a:solidFill>
                <a:latin typeface="Arial" panose="020B0604020202020204" pitchFamily="34" charset="0"/>
                <a:cs typeface="Arial" panose="020B0604020202020204" pitchFamily="34" charset="0"/>
              </a:rPr>
              <a:t>Recognise that if a student’s enrolment is terminated, suspended or cancelled, the University has continued responsibility for checking the suitability of arrangements so long as the student is still under the age of 18 until one of the following occurs:</a:t>
            </a:r>
          </a:p>
          <a:p>
            <a:pPr lvl="1" eaLnBrk="0" fontAlgn="base" hangingPunct="0">
              <a:spcAft>
                <a:spcPct val="0"/>
              </a:spcAft>
              <a:buClr>
                <a:srgbClr val="99CC00"/>
              </a:buClr>
              <a:buFontTx/>
              <a:buChar char="•"/>
              <a:defRPr/>
            </a:pPr>
            <a:r>
              <a:rPr lang="en-AU" sz="1100" kern="0" dirty="0">
                <a:solidFill>
                  <a:srgbClr val="000000"/>
                </a:solidFill>
                <a:latin typeface="Arial" panose="020B0604020202020204" pitchFamily="34" charset="0"/>
                <a:cs typeface="Arial" panose="020B0604020202020204" pitchFamily="34" charset="0"/>
              </a:rPr>
              <a:t>The overseas student has alternative welfare arrangements approved by another registered provider</a:t>
            </a:r>
          </a:p>
          <a:p>
            <a:pPr lvl="1" eaLnBrk="0" fontAlgn="base" hangingPunct="0">
              <a:spcAft>
                <a:spcPct val="0"/>
              </a:spcAft>
              <a:buClr>
                <a:srgbClr val="99CC00"/>
              </a:buClr>
              <a:buFontTx/>
              <a:buChar char="•"/>
              <a:defRPr/>
            </a:pPr>
            <a:r>
              <a:rPr lang="en-AU" sz="1100" kern="0" dirty="0">
                <a:solidFill>
                  <a:srgbClr val="000000"/>
                </a:solidFill>
                <a:latin typeface="Arial" panose="020B0604020202020204" pitchFamily="34" charset="0"/>
                <a:cs typeface="Arial" panose="020B0604020202020204" pitchFamily="34" charset="0"/>
              </a:rPr>
              <a:t>The overseas student has a nominated guardian approved by the Department of Home Affairs</a:t>
            </a:r>
          </a:p>
          <a:p>
            <a:pPr lvl="1" eaLnBrk="0" fontAlgn="base" hangingPunct="0">
              <a:spcAft>
                <a:spcPct val="0"/>
              </a:spcAft>
              <a:buClr>
                <a:srgbClr val="99CC00"/>
              </a:buClr>
              <a:buFontTx/>
              <a:buChar char="•"/>
              <a:defRPr/>
            </a:pPr>
            <a:r>
              <a:rPr lang="en-AU" sz="1100" kern="0" dirty="0">
                <a:solidFill>
                  <a:srgbClr val="000000"/>
                </a:solidFill>
                <a:latin typeface="Arial" panose="020B0604020202020204" pitchFamily="34" charset="0"/>
                <a:cs typeface="Arial" panose="020B0604020202020204" pitchFamily="34" charset="0"/>
              </a:rPr>
              <a:t>The overseas student leaves Australia</a:t>
            </a:r>
          </a:p>
          <a:p>
            <a:pPr lvl="1" eaLnBrk="0" fontAlgn="base" hangingPunct="0">
              <a:spcAft>
                <a:spcPct val="0"/>
              </a:spcAft>
              <a:buClr>
                <a:srgbClr val="99CC00"/>
              </a:buClr>
              <a:buFontTx/>
              <a:buChar char="•"/>
              <a:defRPr/>
            </a:pPr>
            <a:r>
              <a:rPr lang="en-AU" sz="1100" kern="0" dirty="0">
                <a:solidFill>
                  <a:srgbClr val="000000"/>
                </a:solidFill>
                <a:latin typeface="Arial" panose="020B0604020202020204" pitchFamily="34" charset="0"/>
                <a:cs typeface="Arial" panose="020B0604020202020204" pitchFamily="34" charset="0"/>
              </a:rPr>
              <a:t>The University has notified the Department of Home Affairs through PRISMS that it is no longer able to approve the students welfare arrangements</a:t>
            </a:r>
          </a:p>
          <a:p>
            <a:pPr lvl="1" eaLnBrk="0" fontAlgn="base" hangingPunct="0">
              <a:spcAft>
                <a:spcPct val="0"/>
              </a:spcAft>
              <a:buClr>
                <a:srgbClr val="99CC00"/>
              </a:buClr>
              <a:buFontTx/>
              <a:buChar char="•"/>
              <a:defRPr/>
            </a:pPr>
            <a:r>
              <a:rPr lang="en-AU" sz="1100" kern="0" dirty="0">
                <a:solidFill>
                  <a:srgbClr val="000000"/>
                </a:solidFill>
                <a:latin typeface="Arial" panose="020B0604020202020204" pitchFamily="34" charset="0"/>
                <a:cs typeface="Arial" panose="020B0604020202020204" pitchFamily="34" charset="0"/>
              </a:rPr>
              <a:t>Make all effort to contact the student’s parent or legal custodian immediately if they can no longer approve the student’s welfare</a:t>
            </a:r>
          </a:p>
          <a:p>
            <a:pPr lvl="1" eaLnBrk="0" fontAlgn="base" hangingPunct="0">
              <a:spcAft>
                <a:spcPct val="0"/>
              </a:spcAft>
              <a:buClr>
                <a:srgbClr val="99CC00"/>
              </a:buClr>
              <a:buFontTx/>
              <a:buChar char="•"/>
              <a:defRPr/>
            </a:pPr>
            <a:r>
              <a:rPr lang="en-AU" sz="1100" kern="0" dirty="0">
                <a:solidFill>
                  <a:srgbClr val="000000"/>
                </a:solidFill>
                <a:latin typeface="Arial" panose="020B0604020202020204" pitchFamily="34" charset="0"/>
                <a:cs typeface="Arial" panose="020B0604020202020204" pitchFamily="34" charset="0"/>
              </a:rPr>
              <a:t>The overseas student turns 18.</a:t>
            </a:r>
          </a:p>
          <a:p>
            <a:pPr eaLnBrk="0" fontAlgn="base" hangingPunct="0">
              <a:spcAft>
                <a:spcPts val="600"/>
              </a:spcAft>
              <a:buClr>
                <a:srgbClr val="99CC00"/>
              </a:buClr>
              <a:buFontTx/>
              <a:buChar char="•"/>
              <a:defRPr/>
            </a:pPr>
            <a:r>
              <a:rPr lang="en-AU" sz="1400" kern="0" dirty="0">
                <a:solidFill>
                  <a:srgbClr val="000000"/>
                </a:solidFill>
                <a:latin typeface="Arial" panose="020B0604020202020204" pitchFamily="34" charset="0"/>
                <a:cs typeface="Arial" panose="020B0604020202020204" pitchFamily="34" charset="0"/>
              </a:rPr>
              <a:t>Be aware of the circumstances and compliance reporting obligations surrounding the termination of the welfare agreement.</a:t>
            </a:r>
          </a:p>
          <a:p>
            <a:pPr marL="0" lvl="0" indent="0" eaLnBrk="0" fontAlgn="base" hangingPunct="0">
              <a:spcAft>
                <a:spcPct val="0"/>
              </a:spcAft>
              <a:buClr>
                <a:srgbClr val="99CC00"/>
              </a:buClr>
              <a:buNone/>
              <a:defRPr/>
            </a:pPr>
            <a:r>
              <a:rPr lang="en-AU" sz="1200" b="1" kern="0" dirty="0">
                <a:solidFill>
                  <a:srgbClr val="000000"/>
                </a:solidFill>
                <a:latin typeface="Arial" panose="020B0604020202020204" pitchFamily="34" charset="0"/>
                <a:cs typeface="Arial" panose="020B0604020202020204" pitchFamily="34" charset="0"/>
              </a:rPr>
              <a:t>NOTE</a:t>
            </a:r>
            <a:r>
              <a:rPr lang="en-AU" sz="1200" kern="0" dirty="0">
                <a:solidFill>
                  <a:srgbClr val="000000"/>
                </a:solidFill>
                <a:latin typeface="Arial" panose="020B0604020202020204" pitchFamily="34" charset="0"/>
                <a:cs typeface="Arial" panose="020B0604020202020204" pitchFamily="34" charset="0"/>
              </a:rPr>
              <a:t>: The University has entered an agreement with the University of Adelaide College (our preferred partner organisation) to provide a </a:t>
            </a:r>
            <a:r>
              <a:rPr lang="en-AU" sz="1200" kern="0" dirty="0">
                <a:solidFill>
                  <a:srgbClr val="000000"/>
                </a:solidFill>
                <a:latin typeface="Arial" panose="020B0604020202020204" pitchFamily="34" charset="0"/>
                <a:cs typeface="Arial" panose="020B0604020202020204" pitchFamily="34" charset="0"/>
                <a:hlinkClick r:id="rId4"/>
              </a:rPr>
              <a:t>welfare monitoring service</a:t>
            </a:r>
            <a:r>
              <a:rPr lang="en-AU" sz="1200" kern="0" dirty="0">
                <a:solidFill>
                  <a:srgbClr val="000000"/>
                </a:solidFill>
                <a:latin typeface="Arial" panose="020B0604020202020204" pitchFamily="34" charset="0"/>
                <a:cs typeface="Arial" panose="020B0604020202020204" pitchFamily="34" charset="0"/>
              </a:rPr>
              <a:t> to our international students aged 17 years who do not have a parent or eligible relative living in Adelaide</a:t>
            </a:r>
            <a:endParaRPr lang="en-AU" altLang="en-US" sz="1200" kern="0" dirty="0">
              <a:solidFill>
                <a:srgbClr val="000000"/>
              </a:solidFill>
              <a:latin typeface="Arial" panose="020B0604020202020204" pitchFamily="34" charset="0"/>
              <a:cs typeface="Arial" panose="020B0604020202020204" pitchFamily="34" charset="0"/>
            </a:endParaRPr>
          </a:p>
          <a:p>
            <a:pPr lvl="0" eaLnBrk="0" fontAlgn="base" hangingPunct="0">
              <a:spcAft>
                <a:spcPct val="0"/>
              </a:spcAft>
              <a:buClr>
                <a:srgbClr val="99CC00"/>
              </a:buClr>
              <a:buNone/>
              <a:defRPr/>
            </a:pPr>
            <a:endParaRPr lang="en-AU" altLang="en-US" sz="1800" kern="0" dirty="0">
              <a:solidFill>
                <a:srgbClr val="FF0000"/>
              </a:solidFill>
              <a:latin typeface="Arial" panose="020B0604020202020204" pitchFamily="34" charset="0"/>
              <a:cs typeface="Arial" panose="020B0604020202020204" pitchFamily="34" charset="0"/>
            </a:endParaRPr>
          </a:p>
          <a:p>
            <a:pPr lvl="0" eaLnBrk="0" fontAlgn="base" hangingPunct="0">
              <a:spcAft>
                <a:spcPct val="0"/>
              </a:spcAft>
              <a:buClr>
                <a:srgbClr val="99CC00"/>
              </a:buClr>
              <a:buNone/>
              <a:defRPr/>
            </a:pPr>
            <a:endParaRPr lang="en-AU" altLang="en-US" sz="1600" b="1" kern="0" dirty="0">
              <a:solidFill>
                <a:srgbClr val="00000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AU" dirty="0"/>
              <a:t>University of Adelaide</a:t>
            </a:r>
          </a:p>
        </p:txBody>
      </p:sp>
      <p:sp>
        <p:nvSpPr>
          <p:cNvPr id="5" name="Slide Number Placeholder 4"/>
          <p:cNvSpPr>
            <a:spLocks noGrp="1"/>
          </p:cNvSpPr>
          <p:nvPr>
            <p:ph type="sldNum" sz="quarter" idx="12"/>
          </p:nvPr>
        </p:nvSpPr>
        <p:spPr/>
        <p:txBody>
          <a:bodyPr/>
          <a:lstStyle/>
          <a:p>
            <a:fld id="{7E8AFECB-488C-4862-A863-69DB259C81CD}" type="slidenum">
              <a:rPr lang="en-AU" smtClean="0"/>
              <a:pPr/>
              <a:t>21</a:t>
            </a:fld>
            <a:endParaRPr lang="en-AU" dirty="0"/>
          </a:p>
        </p:txBody>
      </p:sp>
      <p:sp>
        <p:nvSpPr>
          <p:cNvPr id="7" name="TextBox 6"/>
          <p:cNvSpPr txBox="1"/>
          <p:nvPr/>
        </p:nvSpPr>
        <p:spPr>
          <a:xfrm>
            <a:off x="656705" y="764704"/>
            <a:ext cx="8019750" cy="1077218"/>
          </a:xfrm>
          <a:prstGeom prst="rect">
            <a:avLst/>
          </a:prstGeom>
          <a:noFill/>
        </p:spPr>
        <p:txBody>
          <a:bodyPr wrap="square" rtlCol="0">
            <a:spAutoFit/>
          </a:bodyPr>
          <a:lstStyle/>
          <a:p>
            <a:r>
              <a:rPr lang="en-AU" altLang="en-US" sz="3200" kern="0" dirty="0">
                <a:solidFill>
                  <a:srgbClr val="0060A8"/>
                </a:solidFill>
                <a:latin typeface="Georgia" panose="02040502050405020303" pitchFamily="18" charset="0"/>
              </a:rPr>
              <a:t>Standard 5 – Younger Overseas Students (</a:t>
            </a:r>
            <a:r>
              <a:rPr lang="en-AU" altLang="en-US" sz="3200" kern="0" dirty="0" err="1">
                <a:solidFill>
                  <a:srgbClr val="0060A8"/>
                </a:solidFill>
                <a:latin typeface="Georgia" panose="02040502050405020303" pitchFamily="18" charset="0"/>
              </a:rPr>
              <a:t>cont</a:t>
            </a:r>
            <a:r>
              <a:rPr lang="en-AU" altLang="en-US" sz="3200" kern="0" dirty="0">
                <a:solidFill>
                  <a:srgbClr val="0060A8"/>
                </a:solidFill>
                <a:latin typeface="Georgia" panose="02040502050405020303" pitchFamily="18" charset="0"/>
              </a:rPr>
              <a:t>)</a:t>
            </a:r>
          </a:p>
        </p:txBody>
      </p:sp>
    </p:spTree>
    <p:extLst>
      <p:ext uri="{BB962C8B-B14F-4D97-AF65-F5344CB8AC3E}">
        <p14:creationId xmlns:p14="http://schemas.microsoft.com/office/powerpoint/2010/main" val="782800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92696"/>
            <a:ext cx="8352928" cy="5782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332656"/>
            <a:ext cx="8352928" cy="360040"/>
          </a:xfrm>
        </p:spPr>
        <p:style>
          <a:lnRef idx="1">
            <a:schemeClr val="accent1"/>
          </a:lnRef>
          <a:fillRef idx="3">
            <a:schemeClr val="accent1"/>
          </a:fillRef>
          <a:effectRef idx="2">
            <a:schemeClr val="accent1"/>
          </a:effectRef>
          <a:fontRef idx="minor">
            <a:schemeClr val="lt1"/>
          </a:fontRef>
        </p:style>
        <p:txBody>
          <a:bodyPr>
            <a:noAutofit/>
          </a:bodyPr>
          <a:lstStyle/>
          <a:p>
            <a:r>
              <a:rPr lang="en-AU" sz="1800" dirty="0"/>
              <a:t>ESOS Act 2000 (</a:t>
            </a:r>
            <a:r>
              <a:rPr lang="en-AU" sz="1800" dirty="0" err="1"/>
              <a:t>Cth</a:t>
            </a:r>
            <a:r>
              <a:rPr lang="en-AU" sz="1800" dirty="0"/>
              <a:t>)</a:t>
            </a:r>
          </a:p>
        </p:txBody>
      </p:sp>
      <p:sp>
        <p:nvSpPr>
          <p:cNvPr id="3" name="Content Placeholder 2"/>
          <p:cNvSpPr>
            <a:spLocks noGrp="1"/>
          </p:cNvSpPr>
          <p:nvPr>
            <p:ph idx="1"/>
          </p:nvPr>
        </p:nvSpPr>
        <p:spPr>
          <a:xfrm>
            <a:off x="611560" y="1913930"/>
            <a:ext cx="8027223" cy="4683422"/>
          </a:xfrm>
        </p:spPr>
        <p:txBody>
          <a:bodyPr>
            <a:noAutofit/>
          </a:bodyPr>
          <a:lstStyle/>
          <a:p>
            <a:pPr marL="0" indent="0">
              <a:buClr>
                <a:srgbClr val="00B050"/>
              </a:buClr>
              <a:buNone/>
            </a:pPr>
            <a:endParaRPr lang="en-AU" sz="1600" dirty="0">
              <a:latin typeface="Arial" panose="020B0604020202020204" pitchFamily="34" charset="0"/>
              <a:ea typeface="Verdana" panose="020B0604030504040204" pitchFamily="34" charset="0"/>
              <a:cs typeface="Arial" panose="020B0604020202020204" pitchFamily="34" charset="0"/>
            </a:endParaRPr>
          </a:p>
          <a:p>
            <a:pPr marL="0" lvl="0" indent="0" eaLnBrk="0" fontAlgn="base" hangingPunct="0">
              <a:spcAft>
                <a:spcPct val="0"/>
              </a:spcAft>
              <a:buClr>
                <a:srgbClr val="99CC00"/>
              </a:buClr>
              <a:buNone/>
            </a:pPr>
            <a:r>
              <a:rPr lang="en-AU" altLang="en-US" sz="1600" kern="0" dirty="0">
                <a:solidFill>
                  <a:srgbClr val="000000"/>
                </a:solidFill>
                <a:latin typeface="Arial" panose="020B0604020202020204" pitchFamily="34" charset="0"/>
                <a:cs typeface="Arial" panose="020B0604020202020204" pitchFamily="34" charset="0"/>
              </a:rPr>
              <a:t>Support services &amp; orientation programs must be available to all international students to help them to adjust to study in Australia &amp; understand the cultural &amp; educational environment they are entering</a:t>
            </a:r>
          </a:p>
          <a:p>
            <a:pPr lvl="0" eaLnBrk="0" fontAlgn="base" hangingPunct="0">
              <a:spcAft>
                <a:spcPct val="0"/>
              </a:spcAft>
              <a:buClr>
                <a:srgbClr val="99CC00"/>
              </a:buClr>
              <a:buNone/>
            </a:pPr>
            <a:endParaRPr lang="en-AU" altLang="en-US" sz="1600" kern="0" dirty="0">
              <a:solidFill>
                <a:srgbClr val="000000"/>
              </a:solidFill>
              <a:latin typeface="Arial" panose="020B0604020202020204" pitchFamily="34" charset="0"/>
              <a:cs typeface="Arial" panose="020B0604020202020204" pitchFamily="34" charset="0"/>
            </a:endParaRPr>
          </a:p>
          <a:p>
            <a:pPr lvl="0" eaLnBrk="0" fontAlgn="base" hangingPunct="0">
              <a:spcAft>
                <a:spcPct val="0"/>
              </a:spcAft>
              <a:buClr>
                <a:srgbClr val="99CC00"/>
              </a:buClr>
              <a:buNone/>
            </a:pPr>
            <a:r>
              <a:rPr lang="en-AU" altLang="en-US" sz="1600" b="1" kern="0" dirty="0">
                <a:solidFill>
                  <a:srgbClr val="000000"/>
                </a:solidFill>
                <a:latin typeface="Arial" panose="020B0604020202020204" pitchFamily="34" charset="0"/>
                <a:cs typeface="Arial" panose="020B0604020202020204" pitchFamily="34" charset="0"/>
              </a:rPr>
              <a:t>University obligations:</a:t>
            </a:r>
            <a:endParaRPr lang="en-AU" altLang="en-US" sz="1500" kern="0" dirty="0">
              <a:solidFill>
                <a:srgbClr val="000000"/>
              </a:solidFill>
              <a:latin typeface="Arial" panose="020B0604020202020204" pitchFamily="34" charset="0"/>
              <a:cs typeface="Arial" panose="020B0604020202020204" pitchFamily="34" charset="0"/>
            </a:endParaRPr>
          </a:p>
          <a:p>
            <a:pPr lvl="0" eaLnBrk="0" fontAlgn="base" hangingPunct="0">
              <a:spcAft>
                <a:spcPct val="0"/>
              </a:spcAft>
              <a:buClr>
                <a:srgbClr val="99CC00"/>
              </a:buClr>
              <a:buFontTx/>
              <a:buChar char="•"/>
            </a:pPr>
            <a:r>
              <a:rPr lang="en-AU" altLang="en-US" sz="1500" kern="0" dirty="0">
                <a:solidFill>
                  <a:srgbClr val="000000"/>
                </a:solidFill>
                <a:latin typeface="Arial" panose="020B0604020202020204" pitchFamily="34" charset="0"/>
                <a:cs typeface="Arial" panose="020B0604020202020204" pitchFamily="34" charset="0"/>
              </a:rPr>
              <a:t>Offer an age &amp; culturally appropriate orientation program </a:t>
            </a:r>
          </a:p>
          <a:p>
            <a:pPr lvl="0" eaLnBrk="0" fontAlgn="base" hangingPunct="0">
              <a:spcAft>
                <a:spcPct val="0"/>
              </a:spcAft>
              <a:buClr>
                <a:srgbClr val="99CC00"/>
              </a:buClr>
              <a:buFontTx/>
              <a:buChar char="•"/>
            </a:pPr>
            <a:r>
              <a:rPr lang="en-AU" altLang="en-US" sz="1500" kern="0" dirty="0">
                <a:solidFill>
                  <a:srgbClr val="000000"/>
                </a:solidFill>
                <a:latin typeface="Arial" panose="020B0604020202020204" pitchFamily="34" charset="0"/>
                <a:cs typeface="Arial" panose="020B0604020202020204" pitchFamily="34" charset="0"/>
              </a:rPr>
              <a:t>Provide assistance, referrals &amp; access to services to students as requested and to assist students in meeting program requirements</a:t>
            </a:r>
          </a:p>
          <a:p>
            <a:pPr lvl="0" eaLnBrk="0" fontAlgn="base" hangingPunct="0">
              <a:spcAft>
                <a:spcPct val="0"/>
              </a:spcAft>
              <a:buClr>
                <a:srgbClr val="99CC00"/>
              </a:buClr>
              <a:buFontTx/>
              <a:buChar char="•"/>
            </a:pPr>
            <a:r>
              <a:rPr lang="en-AU" altLang="en-US" sz="1500" kern="0" dirty="0">
                <a:solidFill>
                  <a:srgbClr val="000000"/>
                </a:solidFill>
                <a:latin typeface="Arial" panose="020B0604020202020204" pitchFamily="34" charset="0"/>
                <a:cs typeface="Arial" panose="020B0604020202020204" pitchFamily="34" charset="0"/>
              </a:rPr>
              <a:t>Provide opportunity for students to access welfare-related support services </a:t>
            </a:r>
          </a:p>
          <a:p>
            <a:pPr lvl="0" eaLnBrk="0" fontAlgn="base" hangingPunct="0">
              <a:spcAft>
                <a:spcPct val="0"/>
              </a:spcAft>
              <a:buClr>
                <a:srgbClr val="99CC00"/>
              </a:buClr>
              <a:buFontTx/>
              <a:buChar char="•"/>
            </a:pPr>
            <a:r>
              <a:rPr lang="en-AU" altLang="en-US" sz="1500" kern="0" dirty="0">
                <a:solidFill>
                  <a:srgbClr val="000000"/>
                </a:solidFill>
                <a:latin typeface="Arial" panose="020B0604020202020204" pitchFamily="34" charset="0"/>
                <a:cs typeface="Arial" panose="020B0604020202020204" pitchFamily="34" charset="0"/>
              </a:rPr>
              <a:t>Designate members of staff as the official points of contact for students.</a:t>
            </a:r>
          </a:p>
          <a:p>
            <a:pPr lvl="0" eaLnBrk="0" fontAlgn="base" hangingPunct="0">
              <a:spcAft>
                <a:spcPct val="0"/>
              </a:spcAft>
              <a:buClr>
                <a:srgbClr val="99CC00"/>
              </a:buClr>
              <a:buFontTx/>
              <a:buChar char="•"/>
            </a:pPr>
            <a:r>
              <a:rPr lang="en-AU" altLang="en-US" sz="1500" kern="0" dirty="0">
                <a:solidFill>
                  <a:srgbClr val="000000"/>
                </a:solidFill>
                <a:latin typeface="Arial" panose="020B0604020202020204" pitchFamily="34" charset="0"/>
                <a:cs typeface="Arial" panose="020B0604020202020204" pitchFamily="34" charset="0"/>
              </a:rPr>
              <a:t>Offer student support personnel sufficient to meet the needs of students</a:t>
            </a:r>
          </a:p>
          <a:p>
            <a:pPr eaLnBrk="0" fontAlgn="base" hangingPunct="0">
              <a:spcAft>
                <a:spcPct val="0"/>
              </a:spcAft>
              <a:buClr>
                <a:srgbClr val="99CC00"/>
              </a:buClr>
              <a:buFontTx/>
              <a:buChar char="•"/>
            </a:pPr>
            <a:r>
              <a:rPr lang="en-AU" altLang="en-US" sz="1500" kern="0" dirty="0">
                <a:solidFill>
                  <a:srgbClr val="000000"/>
                </a:solidFill>
                <a:latin typeface="Arial" panose="020B0604020202020204" pitchFamily="34" charset="0"/>
                <a:cs typeface="Arial" panose="020B0604020202020204" pitchFamily="34" charset="0"/>
              </a:rPr>
              <a:t>Ensure staff members who interact directly with students are aware of their obligations under the ESOS framework </a:t>
            </a:r>
          </a:p>
          <a:p>
            <a:pPr eaLnBrk="0" fontAlgn="base" hangingPunct="0">
              <a:spcAft>
                <a:spcPct val="0"/>
              </a:spcAft>
              <a:buClr>
                <a:srgbClr val="99CC00"/>
              </a:buClr>
            </a:pPr>
            <a:r>
              <a:rPr lang="en-AU" altLang="en-US" sz="1500" kern="0" dirty="0">
                <a:solidFill>
                  <a:srgbClr val="000000"/>
                </a:solidFill>
                <a:latin typeface="Arial" panose="020B0604020202020204" pitchFamily="34" charset="0"/>
                <a:cs typeface="Arial" panose="020B0604020202020204" pitchFamily="34" charset="0"/>
              </a:rPr>
              <a:t>Document critical incident policy &amp; procedure</a:t>
            </a:r>
          </a:p>
          <a:p>
            <a:pPr eaLnBrk="0" fontAlgn="base" hangingPunct="0">
              <a:spcAft>
                <a:spcPct val="0"/>
              </a:spcAft>
              <a:buClr>
                <a:srgbClr val="99CC00"/>
              </a:buClr>
            </a:pPr>
            <a:r>
              <a:rPr lang="en-AU" altLang="en-US" sz="1500" kern="0" dirty="0">
                <a:solidFill>
                  <a:srgbClr val="000000"/>
                </a:solidFill>
                <a:latin typeface="Arial" panose="020B0604020202020204" pitchFamily="34" charset="0"/>
                <a:cs typeface="Arial" panose="020B0604020202020204" pitchFamily="34" charset="0"/>
              </a:rPr>
              <a:t>Ensure a safe environment on campus and advice to University community on actions to enhance personal security and safety</a:t>
            </a:r>
          </a:p>
          <a:p>
            <a:pPr lvl="0" fontAlgn="base">
              <a:spcAft>
                <a:spcPct val="0"/>
              </a:spcAft>
              <a:buClr>
                <a:srgbClr val="99CC00"/>
              </a:buClr>
              <a:buFontTx/>
              <a:buChar char="•"/>
            </a:pPr>
            <a:endParaRPr lang="en-AU" altLang="en-US" sz="1600" kern="0" dirty="0">
              <a:solidFill>
                <a:srgbClr val="4D4A46"/>
              </a:solidFill>
              <a:latin typeface="Arial" panose="020B0604020202020204" pitchFamily="34" charset="0"/>
              <a:cs typeface="Arial" panose="020B0604020202020204" pitchFamily="34" charset="0"/>
            </a:endParaRPr>
          </a:p>
          <a:p>
            <a:pPr lvl="0" eaLnBrk="0" fontAlgn="base" hangingPunct="0">
              <a:spcAft>
                <a:spcPct val="0"/>
              </a:spcAft>
              <a:buClr>
                <a:srgbClr val="99CC00"/>
              </a:buClr>
              <a:buNone/>
              <a:defRPr/>
            </a:pPr>
            <a:endParaRPr lang="en-AU" altLang="en-US" sz="1600" kern="0" dirty="0">
              <a:solidFill>
                <a:srgbClr val="FF000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AU" dirty="0"/>
              <a:t>University of Adelaide</a:t>
            </a:r>
          </a:p>
        </p:txBody>
      </p:sp>
      <p:sp>
        <p:nvSpPr>
          <p:cNvPr id="5" name="Slide Number Placeholder 4"/>
          <p:cNvSpPr>
            <a:spLocks noGrp="1"/>
          </p:cNvSpPr>
          <p:nvPr>
            <p:ph type="sldNum" sz="quarter" idx="12"/>
          </p:nvPr>
        </p:nvSpPr>
        <p:spPr/>
        <p:txBody>
          <a:bodyPr/>
          <a:lstStyle/>
          <a:p>
            <a:fld id="{7E8AFECB-488C-4862-A863-69DB259C81CD}" type="slidenum">
              <a:rPr lang="en-AU" smtClean="0"/>
              <a:pPr/>
              <a:t>22</a:t>
            </a:fld>
            <a:endParaRPr lang="en-AU" dirty="0"/>
          </a:p>
        </p:txBody>
      </p:sp>
      <p:sp>
        <p:nvSpPr>
          <p:cNvPr id="7" name="TextBox 6"/>
          <p:cNvSpPr txBox="1"/>
          <p:nvPr/>
        </p:nvSpPr>
        <p:spPr>
          <a:xfrm>
            <a:off x="467544" y="836712"/>
            <a:ext cx="8027223" cy="1077218"/>
          </a:xfrm>
          <a:prstGeom prst="rect">
            <a:avLst/>
          </a:prstGeom>
          <a:noFill/>
        </p:spPr>
        <p:txBody>
          <a:bodyPr wrap="square" rtlCol="0">
            <a:spAutoFit/>
          </a:bodyPr>
          <a:lstStyle/>
          <a:p>
            <a:r>
              <a:rPr lang="en-AU" altLang="en-US" sz="3200" kern="0" dirty="0">
                <a:solidFill>
                  <a:srgbClr val="0060A8"/>
                </a:solidFill>
                <a:latin typeface="Georgia" panose="02040502050405020303" pitchFamily="18" charset="0"/>
              </a:rPr>
              <a:t>Standard 6 – Overseas Student Support Services</a:t>
            </a:r>
          </a:p>
        </p:txBody>
      </p:sp>
    </p:spTree>
    <p:extLst>
      <p:ext uri="{BB962C8B-B14F-4D97-AF65-F5344CB8AC3E}">
        <p14:creationId xmlns:p14="http://schemas.microsoft.com/office/powerpoint/2010/main" val="516050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92696"/>
            <a:ext cx="8352928" cy="5782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332656"/>
            <a:ext cx="8352928" cy="360040"/>
          </a:xfrm>
        </p:spPr>
        <p:style>
          <a:lnRef idx="1">
            <a:schemeClr val="accent1"/>
          </a:lnRef>
          <a:fillRef idx="3">
            <a:schemeClr val="accent1"/>
          </a:fillRef>
          <a:effectRef idx="2">
            <a:schemeClr val="accent1"/>
          </a:effectRef>
          <a:fontRef idx="minor">
            <a:schemeClr val="lt1"/>
          </a:fontRef>
        </p:style>
        <p:txBody>
          <a:bodyPr>
            <a:noAutofit/>
          </a:bodyPr>
          <a:lstStyle/>
          <a:p>
            <a:r>
              <a:rPr lang="en-AU" sz="1800" dirty="0"/>
              <a:t>ESOS Act 2000 (</a:t>
            </a:r>
            <a:r>
              <a:rPr lang="en-AU" sz="1800" dirty="0" err="1"/>
              <a:t>Cth</a:t>
            </a:r>
            <a:r>
              <a:rPr lang="en-AU" sz="1800" dirty="0"/>
              <a:t>)</a:t>
            </a:r>
          </a:p>
        </p:txBody>
      </p:sp>
      <p:sp>
        <p:nvSpPr>
          <p:cNvPr id="3" name="Content Placeholder 2"/>
          <p:cNvSpPr>
            <a:spLocks noGrp="1"/>
          </p:cNvSpPr>
          <p:nvPr>
            <p:ph idx="1"/>
          </p:nvPr>
        </p:nvSpPr>
        <p:spPr>
          <a:xfrm>
            <a:off x="611560" y="980728"/>
            <a:ext cx="8208911" cy="5328592"/>
          </a:xfrm>
        </p:spPr>
        <p:txBody>
          <a:bodyPr>
            <a:noAutofit/>
          </a:bodyPr>
          <a:lstStyle/>
          <a:p>
            <a:pPr marL="0" indent="0">
              <a:buClr>
                <a:srgbClr val="00B050"/>
              </a:buClr>
              <a:buNone/>
            </a:pPr>
            <a:endParaRPr lang="en-AU" altLang="en-US" sz="1600" b="1" kern="0" dirty="0">
              <a:solidFill>
                <a:schemeClr val="accent2">
                  <a:lumMod val="60000"/>
                  <a:lumOff val="40000"/>
                </a:schemeClr>
              </a:solidFill>
              <a:latin typeface="Arial" panose="020B0604020202020204" pitchFamily="34" charset="0"/>
              <a:cs typeface="Arial" panose="020B0604020202020204" pitchFamily="34" charset="0"/>
            </a:endParaRPr>
          </a:p>
          <a:p>
            <a:pPr marL="0" indent="0">
              <a:buClr>
                <a:srgbClr val="00B050"/>
              </a:buClr>
              <a:buNone/>
            </a:pPr>
            <a:endParaRPr lang="en-AU" altLang="en-US" sz="1600" b="1" kern="0" dirty="0">
              <a:solidFill>
                <a:schemeClr val="accent2">
                  <a:lumMod val="60000"/>
                  <a:lumOff val="40000"/>
                </a:schemeClr>
              </a:solidFill>
              <a:latin typeface="Arial" panose="020B0604020202020204" pitchFamily="34" charset="0"/>
              <a:cs typeface="Arial" panose="020B0604020202020204" pitchFamily="34" charset="0"/>
            </a:endParaRPr>
          </a:p>
          <a:p>
            <a:pPr marL="0" lvl="0" indent="0" eaLnBrk="0" fontAlgn="base" hangingPunct="0">
              <a:spcAft>
                <a:spcPct val="0"/>
              </a:spcAft>
              <a:buClr>
                <a:srgbClr val="99CC00"/>
              </a:buClr>
              <a:buNone/>
            </a:pPr>
            <a:r>
              <a:rPr lang="en-AU" altLang="en-US" sz="1600" kern="0" dirty="0">
                <a:solidFill>
                  <a:srgbClr val="000000"/>
                </a:solidFill>
                <a:latin typeface="Arial" panose="020B0604020202020204" pitchFamily="34" charset="0"/>
                <a:cs typeface="Arial" panose="020B0604020202020204" pitchFamily="34" charset="0"/>
              </a:rPr>
              <a:t>The University must assess requests from students for a transfer between Universities within agreed timelines &amp; in accordance with documented procedures</a:t>
            </a:r>
          </a:p>
          <a:p>
            <a:pPr lvl="0" eaLnBrk="0" fontAlgn="base" hangingPunct="0">
              <a:spcAft>
                <a:spcPct val="0"/>
              </a:spcAft>
              <a:buClr>
                <a:srgbClr val="99CC00"/>
              </a:buClr>
              <a:buNone/>
            </a:pPr>
            <a:endParaRPr lang="en-AU" altLang="en-US" sz="1600" b="1" kern="0" dirty="0">
              <a:solidFill>
                <a:srgbClr val="000000"/>
              </a:solidFill>
              <a:latin typeface="Arial" panose="020B0604020202020204" pitchFamily="34" charset="0"/>
              <a:cs typeface="Arial" panose="020B0604020202020204" pitchFamily="34" charset="0"/>
            </a:endParaRPr>
          </a:p>
          <a:p>
            <a:pPr lvl="0" eaLnBrk="0" fontAlgn="base" hangingPunct="0">
              <a:spcAft>
                <a:spcPct val="0"/>
              </a:spcAft>
              <a:buClr>
                <a:srgbClr val="99CC00"/>
              </a:buClr>
              <a:buNone/>
            </a:pPr>
            <a:r>
              <a:rPr lang="en-AU" altLang="en-US" sz="1600" b="1" kern="0" dirty="0">
                <a:solidFill>
                  <a:srgbClr val="000000"/>
                </a:solidFill>
                <a:latin typeface="Arial" panose="020B0604020202020204" pitchFamily="34" charset="0"/>
                <a:cs typeface="Arial" panose="020B0604020202020204" pitchFamily="34" charset="0"/>
              </a:rPr>
              <a:t>University obligations:</a:t>
            </a:r>
          </a:p>
          <a:p>
            <a:pPr lvl="0" eaLnBrk="0" fontAlgn="base" hangingPunct="0">
              <a:spcAft>
                <a:spcPct val="0"/>
              </a:spcAft>
              <a:buClr>
                <a:srgbClr val="99CC00"/>
              </a:buClr>
              <a:buFontTx/>
              <a:buChar char="•"/>
            </a:pPr>
            <a:endParaRPr lang="en-AU" altLang="en-US" sz="1600" kern="0" dirty="0">
              <a:solidFill>
                <a:srgbClr val="000000"/>
              </a:solidFill>
              <a:latin typeface="Arial" panose="020B0604020202020204" pitchFamily="34" charset="0"/>
              <a:cs typeface="Arial" panose="020B0604020202020204" pitchFamily="34" charset="0"/>
            </a:endParaRPr>
          </a:p>
          <a:p>
            <a:pPr lvl="0" eaLnBrk="0" fontAlgn="base" hangingPunct="0">
              <a:spcAft>
                <a:spcPct val="0"/>
              </a:spcAft>
              <a:buClr>
                <a:srgbClr val="99CC00"/>
              </a:buClr>
              <a:buFontTx/>
              <a:buChar char="•"/>
            </a:pPr>
            <a:r>
              <a:rPr lang="en-AU" altLang="en-US" sz="1500" kern="0" dirty="0">
                <a:solidFill>
                  <a:srgbClr val="000000"/>
                </a:solidFill>
                <a:latin typeface="Arial" panose="020B0604020202020204" pitchFamily="34" charset="0"/>
                <a:cs typeface="Arial" panose="020B0604020202020204" pitchFamily="34" charset="0"/>
              </a:rPr>
              <a:t>Assess applications for transfer within the first six (calendar) months of the student’s principal program</a:t>
            </a:r>
          </a:p>
          <a:p>
            <a:pPr lvl="0" eaLnBrk="0" fontAlgn="base" hangingPunct="0">
              <a:spcAft>
                <a:spcPct val="0"/>
              </a:spcAft>
              <a:buClr>
                <a:srgbClr val="99CC00"/>
              </a:buClr>
              <a:buFontTx/>
              <a:buChar char="•"/>
            </a:pPr>
            <a:endParaRPr lang="en-AU" altLang="en-US" sz="1500" kern="0" dirty="0">
              <a:solidFill>
                <a:srgbClr val="000000"/>
              </a:solidFill>
              <a:latin typeface="Arial" panose="020B0604020202020204" pitchFamily="34" charset="0"/>
              <a:cs typeface="Arial" panose="020B0604020202020204" pitchFamily="34" charset="0"/>
            </a:endParaRPr>
          </a:p>
          <a:p>
            <a:pPr lvl="0" eaLnBrk="0" fontAlgn="base" hangingPunct="0">
              <a:spcAft>
                <a:spcPct val="0"/>
              </a:spcAft>
              <a:buClr>
                <a:srgbClr val="99CC00"/>
              </a:buClr>
              <a:buFontTx/>
              <a:buChar char="•"/>
            </a:pPr>
            <a:r>
              <a:rPr lang="en-AU" altLang="en-US" sz="1500" kern="0" dirty="0">
                <a:solidFill>
                  <a:srgbClr val="000000"/>
                </a:solidFill>
                <a:latin typeface="Arial" panose="020B0604020202020204" pitchFamily="34" charset="0"/>
                <a:cs typeface="Arial" panose="020B0604020202020204" pitchFamily="34" charset="0"/>
              </a:rPr>
              <a:t>Provide a release via the Department of Education and Training system, PRISMS (on application &amp; at no cost to the student) to any student wishing to transfer at any time prior to the completion of the first six months of their principal program in accordance with documented procedures</a:t>
            </a:r>
          </a:p>
          <a:p>
            <a:pPr lvl="0" eaLnBrk="0" fontAlgn="base" hangingPunct="0">
              <a:spcAft>
                <a:spcPct val="0"/>
              </a:spcAft>
              <a:buClr>
                <a:srgbClr val="99CC00"/>
              </a:buClr>
              <a:buNone/>
            </a:pPr>
            <a:endParaRPr lang="en-AU" altLang="en-US" sz="1500" kern="0" dirty="0">
              <a:solidFill>
                <a:srgbClr val="000000"/>
              </a:solidFill>
              <a:latin typeface="Arial" panose="020B0604020202020204" pitchFamily="34" charset="0"/>
              <a:cs typeface="Arial" panose="020B0604020202020204" pitchFamily="34" charset="0"/>
            </a:endParaRPr>
          </a:p>
          <a:p>
            <a:pPr lvl="0" eaLnBrk="0" fontAlgn="base" hangingPunct="0">
              <a:spcAft>
                <a:spcPct val="0"/>
              </a:spcAft>
              <a:buClr>
                <a:srgbClr val="99CC00"/>
              </a:buClr>
              <a:buFontTx/>
              <a:buChar char="•"/>
            </a:pPr>
            <a:r>
              <a:rPr lang="en-AU" altLang="en-US" sz="1500" kern="0" dirty="0">
                <a:solidFill>
                  <a:srgbClr val="000000"/>
                </a:solidFill>
                <a:latin typeface="Arial" panose="020B0604020202020204" pitchFamily="34" charset="0"/>
                <a:cs typeface="Arial" panose="020B0604020202020204" pitchFamily="34" charset="0"/>
              </a:rPr>
              <a:t>Where a release is not provided, provide written reasons for the refusal &amp; inform the student of their appeal rights within 10 working days from the date the request was originally submitted prior to finalising the refusal in PRISMS</a:t>
            </a:r>
          </a:p>
          <a:p>
            <a:pPr lvl="0" eaLnBrk="0" fontAlgn="base" hangingPunct="0">
              <a:spcAft>
                <a:spcPct val="0"/>
              </a:spcAft>
              <a:buClr>
                <a:srgbClr val="99CC00"/>
              </a:buClr>
              <a:buNone/>
            </a:pPr>
            <a:endParaRPr lang="en-AU" altLang="en-US" sz="1500" kern="0" dirty="0">
              <a:solidFill>
                <a:srgbClr val="000000"/>
              </a:solidFill>
              <a:latin typeface="Arial" panose="020B0604020202020204" pitchFamily="34" charset="0"/>
              <a:cs typeface="Arial" panose="020B0604020202020204" pitchFamily="34" charset="0"/>
            </a:endParaRPr>
          </a:p>
          <a:p>
            <a:pPr lvl="0" eaLnBrk="0" fontAlgn="base" hangingPunct="0">
              <a:spcAft>
                <a:spcPct val="0"/>
              </a:spcAft>
              <a:buClr>
                <a:srgbClr val="99CC00"/>
              </a:buClr>
              <a:buFontTx/>
              <a:buChar char="•"/>
            </a:pPr>
            <a:r>
              <a:rPr lang="en-AU" altLang="en-US" sz="1500" kern="0" dirty="0">
                <a:solidFill>
                  <a:srgbClr val="000000"/>
                </a:solidFill>
                <a:latin typeface="Arial" panose="020B0604020202020204" pitchFamily="34" charset="0"/>
                <a:cs typeface="Arial" panose="020B0604020202020204" pitchFamily="34" charset="0"/>
              </a:rPr>
              <a:t>Maintain records of all transfer requests </a:t>
            </a:r>
          </a:p>
          <a:p>
            <a:pPr lvl="0" fontAlgn="base">
              <a:spcAft>
                <a:spcPct val="0"/>
              </a:spcAft>
              <a:buClr>
                <a:srgbClr val="99CC00"/>
              </a:buClr>
              <a:buFontTx/>
              <a:buChar char="•"/>
            </a:pPr>
            <a:endParaRPr lang="en-AU" altLang="en-US" sz="1600" kern="0" dirty="0">
              <a:solidFill>
                <a:srgbClr val="4D4A46"/>
              </a:solidFill>
              <a:latin typeface="Arial" panose="020B0604020202020204" pitchFamily="34" charset="0"/>
              <a:cs typeface="Arial" panose="020B0604020202020204" pitchFamily="34" charset="0"/>
            </a:endParaRPr>
          </a:p>
          <a:p>
            <a:pPr lvl="0" eaLnBrk="0" fontAlgn="base" hangingPunct="0">
              <a:spcAft>
                <a:spcPct val="0"/>
              </a:spcAft>
              <a:buClr>
                <a:srgbClr val="99CC00"/>
              </a:buClr>
              <a:buNone/>
              <a:defRPr/>
            </a:pPr>
            <a:endParaRPr lang="en-AU" altLang="en-US" sz="1600" kern="0" dirty="0">
              <a:solidFill>
                <a:srgbClr val="FF000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AU" dirty="0"/>
              <a:t>University of Adelaide</a:t>
            </a:r>
          </a:p>
        </p:txBody>
      </p:sp>
      <p:sp>
        <p:nvSpPr>
          <p:cNvPr id="5" name="Slide Number Placeholder 4"/>
          <p:cNvSpPr>
            <a:spLocks noGrp="1"/>
          </p:cNvSpPr>
          <p:nvPr>
            <p:ph type="sldNum" sz="quarter" idx="12"/>
          </p:nvPr>
        </p:nvSpPr>
        <p:spPr/>
        <p:txBody>
          <a:bodyPr/>
          <a:lstStyle/>
          <a:p>
            <a:fld id="{7E8AFECB-488C-4862-A863-69DB259C81CD}" type="slidenum">
              <a:rPr lang="en-AU" smtClean="0"/>
              <a:pPr/>
              <a:t>23</a:t>
            </a:fld>
            <a:endParaRPr lang="en-AU" dirty="0"/>
          </a:p>
        </p:txBody>
      </p:sp>
      <p:sp>
        <p:nvSpPr>
          <p:cNvPr id="7" name="TextBox 6"/>
          <p:cNvSpPr txBox="1"/>
          <p:nvPr/>
        </p:nvSpPr>
        <p:spPr>
          <a:xfrm>
            <a:off x="467544" y="836712"/>
            <a:ext cx="8027223" cy="584775"/>
          </a:xfrm>
          <a:prstGeom prst="rect">
            <a:avLst/>
          </a:prstGeom>
          <a:noFill/>
        </p:spPr>
        <p:txBody>
          <a:bodyPr wrap="square" rtlCol="0">
            <a:spAutoFit/>
          </a:bodyPr>
          <a:lstStyle/>
          <a:p>
            <a:r>
              <a:rPr lang="en-AU" altLang="en-US" sz="3200" kern="0" dirty="0">
                <a:solidFill>
                  <a:srgbClr val="0060A8"/>
                </a:solidFill>
                <a:latin typeface="Georgia" panose="02040502050405020303" pitchFamily="18" charset="0"/>
              </a:rPr>
              <a:t>Standard 7 – Overseas Student Transfers</a:t>
            </a:r>
          </a:p>
        </p:txBody>
      </p:sp>
    </p:spTree>
    <p:extLst>
      <p:ext uri="{BB962C8B-B14F-4D97-AF65-F5344CB8AC3E}">
        <p14:creationId xmlns:p14="http://schemas.microsoft.com/office/powerpoint/2010/main" val="2210552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92696"/>
            <a:ext cx="8352928" cy="5782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332656"/>
            <a:ext cx="8352928" cy="360040"/>
          </a:xfrm>
        </p:spPr>
        <p:style>
          <a:lnRef idx="1">
            <a:schemeClr val="accent1"/>
          </a:lnRef>
          <a:fillRef idx="3">
            <a:schemeClr val="accent1"/>
          </a:fillRef>
          <a:effectRef idx="2">
            <a:schemeClr val="accent1"/>
          </a:effectRef>
          <a:fontRef idx="minor">
            <a:schemeClr val="lt1"/>
          </a:fontRef>
        </p:style>
        <p:txBody>
          <a:bodyPr>
            <a:noAutofit/>
          </a:bodyPr>
          <a:lstStyle/>
          <a:p>
            <a:r>
              <a:rPr lang="en-AU" sz="1800" dirty="0"/>
              <a:t>ESOS Act 2000 (</a:t>
            </a:r>
            <a:r>
              <a:rPr lang="en-AU" sz="1800" dirty="0" err="1"/>
              <a:t>Cth</a:t>
            </a:r>
            <a:r>
              <a:rPr lang="en-AU" sz="1800" dirty="0"/>
              <a:t>)</a:t>
            </a:r>
          </a:p>
        </p:txBody>
      </p:sp>
      <p:sp>
        <p:nvSpPr>
          <p:cNvPr id="3" name="Content Placeholder 2"/>
          <p:cNvSpPr>
            <a:spLocks noGrp="1"/>
          </p:cNvSpPr>
          <p:nvPr>
            <p:ph idx="1"/>
          </p:nvPr>
        </p:nvSpPr>
        <p:spPr>
          <a:xfrm>
            <a:off x="611559" y="1841922"/>
            <a:ext cx="8208913" cy="4899446"/>
          </a:xfrm>
        </p:spPr>
        <p:txBody>
          <a:bodyPr>
            <a:normAutofit fontScale="92500" lnSpcReduction="20000"/>
          </a:bodyPr>
          <a:lstStyle/>
          <a:p>
            <a:pPr marL="0" indent="0">
              <a:buClr>
                <a:srgbClr val="00B050"/>
              </a:buClr>
              <a:buNone/>
            </a:pPr>
            <a:endParaRPr lang="en-AU" sz="1300" dirty="0">
              <a:latin typeface="Verdana" panose="020B0604030504040204" pitchFamily="34" charset="0"/>
              <a:ea typeface="Verdana" panose="020B0604030504040204" pitchFamily="34" charset="0"/>
              <a:cs typeface="Verdana" panose="020B0604030504040204" pitchFamily="34" charset="0"/>
            </a:endParaRPr>
          </a:p>
          <a:p>
            <a:pPr marL="0" indent="0" eaLnBrk="0" fontAlgn="base" hangingPunct="0">
              <a:spcAft>
                <a:spcPct val="0"/>
              </a:spcAft>
              <a:buClr>
                <a:srgbClr val="99CC00"/>
              </a:buClr>
              <a:buNone/>
              <a:defRPr/>
            </a:pPr>
            <a:r>
              <a:rPr lang="en-AU" altLang="en-US" sz="2200" b="1" i="1" kern="0" dirty="0">
                <a:solidFill>
                  <a:srgbClr val="000000"/>
                </a:solidFill>
                <a:latin typeface="Arial" panose="020B0604020202020204" pitchFamily="34" charset="0"/>
                <a:cs typeface="Arial" panose="020B0604020202020204" pitchFamily="34" charset="0"/>
              </a:rPr>
              <a:t>Completion within the expected duration of study</a:t>
            </a:r>
          </a:p>
          <a:p>
            <a:pPr marL="0" indent="0" eaLnBrk="0" fontAlgn="base" hangingPunct="0">
              <a:spcAft>
                <a:spcPct val="0"/>
              </a:spcAft>
              <a:buClr>
                <a:srgbClr val="99CC00"/>
              </a:buClr>
              <a:buNone/>
              <a:defRPr/>
            </a:pPr>
            <a:endParaRPr lang="en-AU" altLang="en-US" sz="1600" kern="0" dirty="0">
              <a:solidFill>
                <a:srgbClr val="0060A8"/>
              </a:solidFill>
            </a:endParaRPr>
          </a:p>
          <a:p>
            <a:pPr marL="0" lvl="0" indent="0" eaLnBrk="0" fontAlgn="base" hangingPunct="0">
              <a:spcAft>
                <a:spcPct val="0"/>
              </a:spcAft>
              <a:buClr>
                <a:srgbClr val="99CC00"/>
              </a:buClr>
              <a:buNone/>
              <a:defRPr/>
            </a:pPr>
            <a:r>
              <a:rPr lang="en-AU" altLang="en-US" sz="1600" kern="0" dirty="0">
                <a:solidFill>
                  <a:srgbClr val="000000"/>
                </a:solidFill>
                <a:latin typeface="Arial" panose="020B0604020202020204" pitchFamily="34" charset="0"/>
                <a:cs typeface="Arial" panose="020B0604020202020204" pitchFamily="34" charset="0"/>
              </a:rPr>
              <a:t>The University must monitor the workload of students to ensure that at all times the student is in a position to complete the program within the duration as specified in the confirmation of enrolment (</a:t>
            </a:r>
            <a:r>
              <a:rPr lang="en-AU" altLang="en-US" sz="1600" kern="0" dirty="0" err="1">
                <a:solidFill>
                  <a:srgbClr val="000000"/>
                </a:solidFill>
                <a:latin typeface="Arial" panose="020B0604020202020204" pitchFamily="34" charset="0"/>
                <a:cs typeface="Arial" panose="020B0604020202020204" pitchFamily="34" charset="0"/>
              </a:rPr>
              <a:t>CoE</a:t>
            </a:r>
            <a:r>
              <a:rPr lang="en-AU" altLang="en-US" sz="1600" kern="0" dirty="0">
                <a:solidFill>
                  <a:srgbClr val="000000"/>
                </a:solidFill>
                <a:latin typeface="Arial" panose="020B0604020202020204" pitchFamily="34" charset="0"/>
                <a:cs typeface="Arial" panose="020B0604020202020204" pitchFamily="34" charset="0"/>
              </a:rPr>
              <a:t>).</a:t>
            </a:r>
          </a:p>
          <a:p>
            <a:pPr marL="0" lvl="0" indent="0" eaLnBrk="0" fontAlgn="base" hangingPunct="0">
              <a:spcAft>
                <a:spcPct val="0"/>
              </a:spcAft>
              <a:buClr>
                <a:srgbClr val="99CC00"/>
              </a:buClr>
              <a:buNone/>
              <a:defRPr/>
            </a:pPr>
            <a:endParaRPr lang="en-AU" altLang="en-US" sz="500" kern="0" dirty="0">
              <a:solidFill>
                <a:srgbClr val="000000"/>
              </a:solidFill>
              <a:latin typeface="Arial" panose="020B0604020202020204" pitchFamily="34" charset="0"/>
              <a:cs typeface="Arial" panose="020B0604020202020204" pitchFamily="34" charset="0"/>
            </a:endParaRPr>
          </a:p>
          <a:p>
            <a:pPr marL="0" lvl="0" indent="0" eaLnBrk="0" fontAlgn="base" hangingPunct="0">
              <a:spcAft>
                <a:spcPct val="0"/>
              </a:spcAft>
              <a:buClr>
                <a:srgbClr val="99CC00"/>
              </a:buClr>
              <a:buNone/>
              <a:defRPr/>
            </a:pPr>
            <a:r>
              <a:rPr lang="en-AU" altLang="en-US" sz="1400" b="1" kern="0" dirty="0">
                <a:solidFill>
                  <a:srgbClr val="000000"/>
                </a:solidFill>
                <a:latin typeface="Arial" panose="020B0604020202020204" pitchFamily="34" charset="0"/>
                <a:cs typeface="Arial" panose="020B0604020202020204" pitchFamily="34" charset="0"/>
              </a:rPr>
              <a:t>NOTE</a:t>
            </a:r>
            <a:r>
              <a:rPr lang="en-AU" altLang="en-US" sz="1400" kern="0" dirty="0">
                <a:solidFill>
                  <a:srgbClr val="000000"/>
                </a:solidFill>
                <a:latin typeface="Arial" panose="020B0604020202020204" pitchFamily="34" charset="0"/>
                <a:cs typeface="Arial" panose="020B0604020202020204" pitchFamily="34" charset="0"/>
              </a:rPr>
              <a:t>: While students can vary their study load across an enrolment period, any period of part-time enrolment </a:t>
            </a:r>
            <a:r>
              <a:rPr lang="en-AU" altLang="en-US" sz="1400" u="sng" kern="0" dirty="0">
                <a:solidFill>
                  <a:srgbClr val="000000"/>
                </a:solidFill>
                <a:latin typeface="Arial" panose="020B0604020202020204" pitchFamily="34" charset="0"/>
                <a:cs typeface="Arial" panose="020B0604020202020204" pitchFamily="34" charset="0"/>
              </a:rPr>
              <a:t>does not</a:t>
            </a:r>
            <a:r>
              <a:rPr lang="en-AU" altLang="en-US" sz="1400" kern="0" dirty="0">
                <a:solidFill>
                  <a:srgbClr val="000000"/>
                </a:solidFill>
                <a:latin typeface="Arial" panose="020B0604020202020204" pitchFamily="34" charset="0"/>
                <a:cs typeface="Arial" panose="020B0604020202020204" pitchFamily="34" charset="0"/>
              </a:rPr>
              <a:t> provide grounds for an extension.  </a:t>
            </a:r>
            <a:endParaRPr lang="en-AU" altLang="en-US" sz="1400" u="sng" kern="0" dirty="0">
              <a:solidFill>
                <a:srgbClr val="000000"/>
              </a:solidFill>
              <a:latin typeface="Arial" panose="020B0604020202020204" pitchFamily="34" charset="0"/>
              <a:cs typeface="Arial" panose="020B0604020202020204" pitchFamily="34" charset="0"/>
            </a:endParaRPr>
          </a:p>
          <a:p>
            <a:pPr lvl="0" eaLnBrk="0" fontAlgn="base" hangingPunct="0">
              <a:spcAft>
                <a:spcPct val="0"/>
              </a:spcAft>
              <a:buClr>
                <a:srgbClr val="99CC00"/>
              </a:buClr>
              <a:buNone/>
              <a:defRPr/>
            </a:pPr>
            <a:endParaRPr lang="en-AU" altLang="en-US" sz="1400" kern="0" dirty="0">
              <a:solidFill>
                <a:srgbClr val="000000"/>
              </a:solidFill>
              <a:latin typeface="Arial" panose="020B0604020202020204" pitchFamily="34" charset="0"/>
              <a:cs typeface="Arial" panose="020B0604020202020204" pitchFamily="34" charset="0"/>
            </a:endParaRPr>
          </a:p>
          <a:p>
            <a:pPr lvl="0" eaLnBrk="0" fontAlgn="base" hangingPunct="0">
              <a:spcAft>
                <a:spcPct val="0"/>
              </a:spcAft>
              <a:buClr>
                <a:srgbClr val="99CC00"/>
              </a:buClr>
              <a:buNone/>
              <a:defRPr/>
            </a:pPr>
            <a:r>
              <a:rPr lang="en-AU" altLang="en-US" sz="1600" b="1" kern="0" dirty="0">
                <a:solidFill>
                  <a:srgbClr val="000000"/>
                </a:solidFill>
                <a:latin typeface="Arial" panose="020B0604020202020204" pitchFamily="34" charset="0"/>
                <a:cs typeface="Arial" panose="020B0604020202020204" pitchFamily="34" charset="0"/>
              </a:rPr>
              <a:t>University obligations:</a:t>
            </a:r>
          </a:p>
          <a:p>
            <a:pPr lvl="0" eaLnBrk="0" fontAlgn="base" hangingPunct="0">
              <a:spcAft>
                <a:spcPct val="0"/>
              </a:spcAft>
              <a:buClr>
                <a:srgbClr val="99CC00"/>
              </a:buClr>
              <a:buNone/>
              <a:defRPr/>
            </a:pPr>
            <a:endParaRPr lang="en-AU" altLang="en-US" sz="1400" kern="0" dirty="0">
              <a:solidFill>
                <a:srgbClr val="000000"/>
              </a:solidFill>
              <a:latin typeface="Arial" panose="020B0604020202020204" pitchFamily="34" charset="0"/>
              <a:cs typeface="Arial" panose="020B0604020202020204" pitchFamily="34" charset="0"/>
            </a:endParaRPr>
          </a:p>
          <a:p>
            <a:pPr lvl="0" eaLnBrk="0" fontAlgn="base" hangingPunct="0">
              <a:spcAft>
                <a:spcPct val="0"/>
              </a:spcAft>
              <a:buClr>
                <a:srgbClr val="99CC00"/>
              </a:buClr>
              <a:buFontTx/>
              <a:buChar char="•"/>
              <a:defRPr/>
            </a:pPr>
            <a:r>
              <a:rPr lang="en-AU" altLang="en-US" sz="1500" kern="0" dirty="0">
                <a:solidFill>
                  <a:srgbClr val="000000"/>
                </a:solidFill>
                <a:latin typeface="Arial" panose="020B0604020202020204" pitchFamily="34" charset="0"/>
                <a:cs typeface="Arial" panose="020B0604020202020204" pitchFamily="34" charset="0"/>
              </a:rPr>
              <a:t>Monitor students’ program progress according to documented policies &amp; procedures</a:t>
            </a:r>
          </a:p>
          <a:p>
            <a:pPr lvl="1" eaLnBrk="0" fontAlgn="base" hangingPunct="0">
              <a:spcAft>
                <a:spcPct val="0"/>
              </a:spcAft>
              <a:buClr>
                <a:srgbClr val="99CC00"/>
              </a:buClr>
              <a:buFontTx/>
              <a:buChar char="–"/>
              <a:defRPr/>
            </a:pPr>
            <a:r>
              <a:rPr lang="en-AU" altLang="en-US" sz="1400" kern="0" dirty="0">
                <a:solidFill>
                  <a:srgbClr val="000000"/>
                </a:solidFill>
                <a:latin typeface="Arial" panose="020B0604020202020204" pitchFamily="34" charset="0"/>
                <a:cs typeface="Arial" panose="020B0604020202020204" pitchFamily="34" charset="0"/>
              </a:rPr>
              <a:t>Given that the duration of most coursework programs is registered on the basis of a 52-week year, the standard completion time for an undergraduate degree is 156 weeks (three years) or 208 weeks (four years) for PhDs</a:t>
            </a:r>
          </a:p>
          <a:p>
            <a:pPr lvl="0" eaLnBrk="0" fontAlgn="base" hangingPunct="0">
              <a:spcAft>
                <a:spcPct val="0"/>
              </a:spcAft>
              <a:buClr>
                <a:srgbClr val="99CC00"/>
              </a:buClr>
              <a:buFontTx/>
              <a:buChar char="•"/>
              <a:defRPr/>
            </a:pPr>
            <a:r>
              <a:rPr lang="en-AU" altLang="en-US" sz="1500" kern="0" dirty="0">
                <a:solidFill>
                  <a:srgbClr val="000000"/>
                </a:solidFill>
                <a:latin typeface="Arial" panose="020B0604020202020204" pitchFamily="34" charset="0"/>
                <a:cs typeface="Arial" panose="020B0604020202020204" pitchFamily="34" charset="0"/>
              </a:rPr>
              <a:t>Understand the circumstances in which the duration of a student’s study can be extended beyond the period specified: </a:t>
            </a:r>
          </a:p>
          <a:p>
            <a:pPr lvl="1" eaLnBrk="0" fontAlgn="base" hangingPunct="0">
              <a:spcAft>
                <a:spcPct val="0"/>
              </a:spcAft>
              <a:buClr>
                <a:srgbClr val="99CC00"/>
              </a:buClr>
              <a:buFontTx/>
              <a:buChar char="–"/>
              <a:defRPr/>
            </a:pPr>
            <a:r>
              <a:rPr lang="en-AU" altLang="en-US" sz="1400" kern="0" dirty="0">
                <a:solidFill>
                  <a:srgbClr val="000000"/>
                </a:solidFill>
                <a:latin typeface="Arial" panose="020B0604020202020204" pitchFamily="34" charset="0"/>
                <a:cs typeface="Arial" panose="020B0604020202020204" pitchFamily="34" charset="0"/>
              </a:rPr>
              <a:t>compassionate or compelling circumstances (</a:t>
            </a:r>
            <a:r>
              <a:rPr lang="en-AU" altLang="en-US" sz="1400" b="1" kern="0" dirty="0">
                <a:solidFill>
                  <a:srgbClr val="000000"/>
                </a:solidFill>
                <a:latin typeface="Arial" panose="020B0604020202020204" pitchFamily="34" charset="0"/>
                <a:cs typeface="Arial" panose="020B0604020202020204" pitchFamily="34" charset="0"/>
              </a:rPr>
              <a:t>NOTE</a:t>
            </a:r>
            <a:r>
              <a:rPr lang="en-AU" altLang="en-US" sz="1400" kern="0" dirty="0">
                <a:solidFill>
                  <a:srgbClr val="000000"/>
                </a:solidFill>
                <a:latin typeface="Arial" panose="020B0604020202020204" pitchFamily="34" charset="0"/>
                <a:cs typeface="Arial" panose="020B0604020202020204" pitchFamily="34" charset="0"/>
              </a:rPr>
              <a:t>: documentary evidence is required)</a:t>
            </a:r>
          </a:p>
          <a:p>
            <a:pPr lvl="1" eaLnBrk="0" fontAlgn="base" hangingPunct="0">
              <a:spcAft>
                <a:spcPct val="0"/>
              </a:spcAft>
              <a:buClr>
                <a:srgbClr val="99CC00"/>
              </a:buClr>
              <a:buFontTx/>
              <a:buChar char="–"/>
              <a:defRPr/>
            </a:pPr>
            <a:r>
              <a:rPr lang="en-AU" altLang="en-US" sz="1400" kern="0" dirty="0">
                <a:solidFill>
                  <a:srgbClr val="000000"/>
                </a:solidFill>
                <a:latin typeface="Arial" panose="020B0604020202020204" pitchFamily="34" charset="0"/>
                <a:cs typeface="Arial" panose="020B0604020202020204" pitchFamily="34" charset="0"/>
              </a:rPr>
              <a:t>implementation of the provider Intervention Strategy </a:t>
            </a:r>
          </a:p>
          <a:p>
            <a:pPr lvl="1" eaLnBrk="0" fontAlgn="base" hangingPunct="0">
              <a:spcAft>
                <a:spcPct val="0"/>
              </a:spcAft>
              <a:buClr>
                <a:srgbClr val="99CC00"/>
              </a:buClr>
              <a:buFontTx/>
              <a:buChar char="–"/>
              <a:defRPr/>
            </a:pPr>
            <a:r>
              <a:rPr lang="en-AU" altLang="en-US" sz="1400" kern="0" dirty="0">
                <a:solidFill>
                  <a:srgbClr val="000000"/>
                </a:solidFill>
                <a:latin typeface="Arial" panose="020B0604020202020204" pitchFamily="34" charset="0"/>
                <a:cs typeface="Arial" panose="020B0604020202020204" pitchFamily="34" charset="0"/>
              </a:rPr>
              <a:t>approved deferral or suspension of study</a:t>
            </a:r>
          </a:p>
          <a:p>
            <a:pPr lvl="0" eaLnBrk="0" fontAlgn="base" hangingPunct="0">
              <a:spcAft>
                <a:spcPct val="0"/>
              </a:spcAft>
              <a:buClr>
                <a:srgbClr val="99CC00"/>
              </a:buClr>
              <a:buFontTx/>
              <a:buChar char="•"/>
              <a:defRPr/>
            </a:pPr>
            <a:r>
              <a:rPr lang="en-AU" altLang="en-US" sz="1500" kern="0" dirty="0">
                <a:solidFill>
                  <a:srgbClr val="000000"/>
                </a:solidFill>
                <a:latin typeface="Arial" panose="020B0604020202020204" pitchFamily="34" charset="0"/>
                <a:cs typeface="Arial" panose="020B0604020202020204" pitchFamily="34" charset="0"/>
              </a:rPr>
              <a:t>Ensure that variations in a student’s enrolment load affecting the student’s expected duration &amp; the reasons for it, are kept on the student’s file</a:t>
            </a:r>
          </a:p>
        </p:txBody>
      </p:sp>
      <p:sp>
        <p:nvSpPr>
          <p:cNvPr id="4" name="Footer Placeholder 3"/>
          <p:cNvSpPr>
            <a:spLocks noGrp="1"/>
          </p:cNvSpPr>
          <p:nvPr>
            <p:ph type="ftr" sz="quarter" idx="11"/>
          </p:nvPr>
        </p:nvSpPr>
        <p:spPr/>
        <p:txBody>
          <a:bodyPr/>
          <a:lstStyle/>
          <a:p>
            <a:r>
              <a:rPr lang="en-AU" dirty="0"/>
              <a:t>University of Adelaide</a:t>
            </a:r>
          </a:p>
        </p:txBody>
      </p:sp>
      <p:sp>
        <p:nvSpPr>
          <p:cNvPr id="5" name="Slide Number Placeholder 4"/>
          <p:cNvSpPr>
            <a:spLocks noGrp="1"/>
          </p:cNvSpPr>
          <p:nvPr>
            <p:ph type="sldNum" sz="quarter" idx="12"/>
          </p:nvPr>
        </p:nvSpPr>
        <p:spPr/>
        <p:txBody>
          <a:bodyPr/>
          <a:lstStyle/>
          <a:p>
            <a:fld id="{7E8AFECB-488C-4862-A863-69DB259C81CD}" type="slidenum">
              <a:rPr lang="en-AU" smtClean="0"/>
              <a:pPr/>
              <a:t>24</a:t>
            </a:fld>
            <a:endParaRPr lang="en-AU" dirty="0"/>
          </a:p>
        </p:txBody>
      </p:sp>
      <p:sp>
        <p:nvSpPr>
          <p:cNvPr id="7" name="TextBox 6"/>
          <p:cNvSpPr txBox="1"/>
          <p:nvPr/>
        </p:nvSpPr>
        <p:spPr>
          <a:xfrm>
            <a:off x="467544" y="764704"/>
            <a:ext cx="8352928" cy="1077218"/>
          </a:xfrm>
          <a:prstGeom prst="rect">
            <a:avLst/>
          </a:prstGeom>
          <a:noFill/>
        </p:spPr>
        <p:txBody>
          <a:bodyPr wrap="square" rtlCol="0">
            <a:spAutoFit/>
          </a:bodyPr>
          <a:lstStyle/>
          <a:p>
            <a:r>
              <a:rPr lang="en-AU" altLang="en-US" sz="3200" kern="0" dirty="0">
                <a:solidFill>
                  <a:srgbClr val="0060A8"/>
                </a:solidFill>
                <a:latin typeface="Georgia" panose="02040502050405020303" pitchFamily="18" charset="0"/>
              </a:rPr>
              <a:t>Standard 8 – Overseas Student Visa Requirements</a:t>
            </a:r>
          </a:p>
        </p:txBody>
      </p:sp>
    </p:spTree>
    <p:extLst>
      <p:ext uri="{BB962C8B-B14F-4D97-AF65-F5344CB8AC3E}">
        <p14:creationId xmlns:p14="http://schemas.microsoft.com/office/powerpoint/2010/main" val="1042538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92696"/>
            <a:ext cx="8352928" cy="5782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332656"/>
            <a:ext cx="8352928" cy="360040"/>
          </a:xfrm>
        </p:spPr>
        <p:style>
          <a:lnRef idx="1">
            <a:schemeClr val="accent1"/>
          </a:lnRef>
          <a:fillRef idx="3">
            <a:schemeClr val="accent1"/>
          </a:fillRef>
          <a:effectRef idx="2">
            <a:schemeClr val="accent1"/>
          </a:effectRef>
          <a:fontRef idx="minor">
            <a:schemeClr val="lt1"/>
          </a:fontRef>
        </p:style>
        <p:txBody>
          <a:bodyPr>
            <a:noAutofit/>
          </a:bodyPr>
          <a:lstStyle/>
          <a:p>
            <a:r>
              <a:rPr lang="en-AU" sz="1800" dirty="0"/>
              <a:t>ESOS Act 2000 (</a:t>
            </a:r>
            <a:r>
              <a:rPr lang="en-AU" sz="1800" dirty="0" err="1"/>
              <a:t>Cth</a:t>
            </a:r>
            <a:r>
              <a:rPr lang="en-AU" sz="1800" dirty="0"/>
              <a:t>)</a:t>
            </a:r>
          </a:p>
        </p:txBody>
      </p:sp>
      <p:sp>
        <p:nvSpPr>
          <p:cNvPr id="3" name="Content Placeholder 2"/>
          <p:cNvSpPr>
            <a:spLocks noGrp="1"/>
          </p:cNvSpPr>
          <p:nvPr>
            <p:ph idx="1"/>
          </p:nvPr>
        </p:nvSpPr>
        <p:spPr>
          <a:xfrm>
            <a:off x="683567" y="1349478"/>
            <a:ext cx="7992887" cy="5103857"/>
          </a:xfrm>
        </p:spPr>
        <p:txBody>
          <a:bodyPr>
            <a:normAutofit fontScale="92500" lnSpcReduction="10000"/>
          </a:bodyPr>
          <a:lstStyle/>
          <a:p>
            <a:pPr marL="0" lvl="0" indent="0" eaLnBrk="0" fontAlgn="base" hangingPunct="0">
              <a:spcAft>
                <a:spcPct val="0"/>
              </a:spcAft>
              <a:buClr>
                <a:srgbClr val="99CC00"/>
              </a:buClr>
              <a:buNone/>
            </a:pPr>
            <a:r>
              <a:rPr lang="en-AU" altLang="en-US" sz="2000" b="1" i="1" kern="0" dirty="0">
                <a:solidFill>
                  <a:srgbClr val="000000"/>
                </a:solidFill>
                <a:latin typeface="Arial" panose="020B0604020202020204" pitchFamily="34" charset="0"/>
                <a:cs typeface="Arial" panose="020B0604020202020204" pitchFamily="34" charset="0"/>
              </a:rPr>
              <a:t>Monitoring program progress</a:t>
            </a:r>
          </a:p>
          <a:p>
            <a:pPr marL="0" lvl="0" indent="0" eaLnBrk="0" fontAlgn="base" hangingPunct="0">
              <a:spcAft>
                <a:spcPct val="0"/>
              </a:spcAft>
              <a:buClr>
                <a:srgbClr val="99CC00"/>
              </a:buClr>
              <a:buNone/>
            </a:pPr>
            <a:endParaRPr lang="en-AU" altLang="en-US" sz="1600" b="1" i="1" kern="0" dirty="0">
              <a:solidFill>
                <a:srgbClr val="000000"/>
              </a:solidFill>
              <a:latin typeface="Arial" panose="020B0604020202020204" pitchFamily="34" charset="0"/>
              <a:cs typeface="Arial" panose="020B0604020202020204" pitchFamily="34" charset="0"/>
            </a:endParaRPr>
          </a:p>
          <a:p>
            <a:pPr marL="0" lvl="0" indent="0" eaLnBrk="0" fontAlgn="base" hangingPunct="0">
              <a:spcAft>
                <a:spcPct val="0"/>
              </a:spcAft>
              <a:buClr>
                <a:srgbClr val="99CC00"/>
              </a:buClr>
              <a:buNone/>
            </a:pPr>
            <a:r>
              <a:rPr lang="en-AU" altLang="en-US" sz="1600" kern="0" dirty="0">
                <a:solidFill>
                  <a:srgbClr val="000000"/>
                </a:solidFill>
                <a:latin typeface="Arial" panose="020B0604020202020204" pitchFamily="34" charset="0"/>
                <a:cs typeface="Arial" panose="020B0604020202020204" pitchFamily="34" charset="0"/>
              </a:rPr>
              <a:t>The University must be proactive in notifying &amp; counselling students who are at risk of failing to meet program progress requirements</a:t>
            </a:r>
          </a:p>
          <a:p>
            <a:pPr lvl="0" eaLnBrk="0" fontAlgn="base" hangingPunct="0">
              <a:spcAft>
                <a:spcPct val="0"/>
              </a:spcAft>
              <a:buClr>
                <a:srgbClr val="99CC00"/>
              </a:buClr>
              <a:buNone/>
            </a:pPr>
            <a:endParaRPr lang="en-AU" altLang="en-US" sz="1600" b="1" kern="0" dirty="0">
              <a:solidFill>
                <a:srgbClr val="000000"/>
              </a:solidFill>
              <a:latin typeface="Arial" panose="020B0604020202020204" pitchFamily="34" charset="0"/>
              <a:cs typeface="Arial" panose="020B0604020202020204" pitchFamily="34" charset="0"/>
            </a:endParaRPr>
          </a:p>
          <a:p>
            <a:pPr lvl="0" eaLnBrk="0" fontAlgn="base" hangingPunct="0">
              <a:spcAft>
                <a:spcPct val="0"/>
              </a:spcAft>
              <a:buClr>
                <a:srgbClr val="99CC00"/>
              </a:buClr>
              <a:buNone/>
            </a:pPr>
            <a:r>
              <a:rPr lang="en-AU" altLang="en-US" sz="1600" b="1" kern="0" dirty="0">
                <a:solidFill>
                  <a:srgbClr val="000000"/>
                </a:solidFill>
                <a:latin typeface="Arial" panose="020B0604020202020204" pitchFamily="34" charset="0"/>
                <a:cs typeface="Arial" panose="020B0604020202020204" pitchFamily="34" charset="0"/>
              </a:rPr>
              <a:t>University Obligations</a:t>
            </a:r>
          </a:p>
          <a:p>
            <a:pPr lvl="0" eaLnBrk="0" fontAlgn="base" hangingPunct="0">
              <a:spcAft>
                <a:spcPct val="0"/>
              </a:spcAft>
              <a:buClr>
                <a:srgbClr val="99CC00"/>
              </a:buClr>
              <a:buNone/>
            </a:pPr>
            <a:endParaRPr lang="en-AU" altLang="en-US" sz="1600" kern="0" dirty="0">
              <a:solidFill>
                <a:srgbClr val="000000"/>
              </a:solidFill>
              <a:latin typeface="Arial" panose="020B0604020202020204" pitchFamily="34" charset="0"/>
              <a:cs typeface="Arial" panose="020B0604020202020204" pitchFamily="34" charset="0"/>
            </a:endParaRPr>
          </a:p>
          <a:p>
            <a:pPr lvl="0" eaLnBrk="0" fontAlgn="base" hangingPunct="0">
              <a:spcAft>
                <a:spcPct val="0"/>
              </a:spcAft>
              <a:buClr>
                <a:srgbClr val="99CC00"/>
              </a:buClr>
              <a:buFontTx/>
              <a:buChar char="•"/>
            </a:pPr>
            <a:r>
              <a:rPr lang="en-AU" altLang="en-US" sz="1500" kern="0" dirty="0">
                <a:solidFill>
                  <a:srgbClr val="000000"/>
                </a:solidFill>
                <a:latin typeface="Arial" panose="020B0604020202020204" pitchFamily="34" charset="0"/>
                <a:cs typeface="Arial" panose="020B0604020202020204" pitchFamily="34" charset="0"/>
              </a:rPr>
              <a:t>Systematically monitor, record &amp; assess program progress of each student for each program </a:t>
            </a:r>
          </a:p>
          <a:p>
            <a:pPr lvl="0" eaLnBrk="0" fontAlgn="base" hangingPunct="0">
              <a:spcAft>
                <a:spcPct val="0"/>
              </a:spcAft>
              <a:buClr>
                <a:srgbClr val="99CC00"/>
              </a:buClr>
              <a:buFontTx/>
              <a:buChar char="•"/>
            </a:pPr>
            <a:endParaRPr lang="en-AU" altLang="en-US" sz="1500" kern="0" dirty="0">
              <a:solidFill>
                <a:srgbClr val="000000"/>
              </a:solidFill>
              <a:latin typeface="Arial" panose="020B0604020202020204" pitchFamily="34" charset="0"/>
              <a:cs typeface="Arial" panose="020B0604020202020204" pitchFamily="34" charset="0"/>
            </a:endParaRPr>
          </a:p>
          <a:p>
            <a:pPr lvl="0" eaLnBrk="0" fontAlgn="base" hangingPunct="0">
              <a:spcAft>
                <a:spcPct val="0"/>
              </a:spcAft>
              <a:buClr>
                <a:srgbClr val="99CC00"/>
              </a:buClr>
              <a:buFontTx/>
              <a:buChar char="•"/>
            </a:pPr>
            <a:r>
              <a:rPr lang="en-AU" altLang="en-US" sz="1500" kern="0" dirty="0">
                <a:solidFill>
                  <a:srgbClr val="000000"/>
                </a:solidFill>
                <a:latin typeface="Arial" panose="020B0604020202020204" pitchFamily="34" charset="0"/>
                <a:cs typeface="Arial" panose="020B0604020202020204" pitchFamily="34" charset="0"/>
              </a:rPr>
              <a:t>Ensure that documented program progress policies &amp; procedures are available for each program which specifies prescribed information</a:t>
            </a:r>
          </a:p>
          <a:p>
            <a:pPr lvl="0" eaLnBrk="0" fontAlgn="base" hangingPunct="0">
              <a:spcAft>
                <a:spcPct val="0"/>
              </a:spcAft>
              <a:buClr>
                <a:srgbClr val="99CC00"/>
              </a:buClr>
              <a:buFontTx/>
              <a:buChar char="•"/>
            </a:pPr>
            <a:endParaRPr lang="en-AU" altLang="en-US" sz="1500" kern="0" dirty="0">
              <a:solidFill>
                <a:srgbClr val="000000"/>
              </a:solidFill>
              <a:latin typeface="Arial" panose="020B0604020202020204" pitchFamily="34" charset="0"/>
              <a:cs typeface="Arial" panose="020B0604020202020204" pitchFamily="34" charset="0"/>
            </a:endParaRPr>
          </a:p>
          <a:p>
            <a:pPr lvl="0" eaLnBrk="0" fontAlgn="base" hangingPunct="0">
              <a:spcAft>
                <a:spcPct val="0"/>
              </a:spcAft>
              <a:buClr>
                <a:srgbClr val="99CC00"/>
              </a:buClr>
              <a:buFontTx/>
              <a:buChar char="•"/>
            </a:pPr>
            <a:r>
              <a:rPr lang="en-AU" altLang="en-US" sz="1500" kern="0" dirty="0">
                <a:solidFill>
                  <a:srgbClr val="000000"/>
                </a:solidFill>
                <a:latin typeface="Arial" panose="020B0604020202020204" pitchFamily="34" charset="0"/>
                <a:cs typeface="Arial" panose="020B0604020202020204" pitchFamily="34" charset="0"/>
              </a:rPr>
              <a:t>Implement a well-documented Intervention Strategy</a:t>
            </a:r>
            <a:r>
              <a:rPr lang="en-AU" altLang="en-US" sz="1500" u="sng" kern="0" dirty="0">
                <a:solidFill>
                  <a:srgbClr val="000000"/>
                </a:solidFill>
                <a:latin typeface="Arial" panose="020B0604020202020204" pitchFamily="34" charset="0"/>
                <a:cs typeface="Arial" panose="020B0604020202020204" pitchFamily="34" charset="0"/>
              </a:rPr>
              <a:t> </a:t>
            </a:r>
          </a:p>
          <a:p>
            <a:pPr lvl="0" eaLnBrk="0" fontAlgn="base" hangingPunct="0">
              <a:spcAft>
                <a:spcPct val="0"/>
              </a:spcAft>
              <a:buClr>
                <a:srgbClr val="99CC00"/>
              </a:buClr>
              <a:buFontTx/>
              <a:buChar char="•"/>
            </a:pPr>
            <a:endParaRPr lang="en-AU" altLang="en-US" sz="1500" kern="0" dirty="0">
              <a:solidFill>
                <a:srgbClr val="000000"/>
              </a:solidFill>
              <a:latin typeface="Arial" panose="020B0604020202020204" pitchFamily="34" charset="0"/>
              <a:cs typeface="Arial" panose="020B0604020202020204" pitchFamily="34" charset="0"/>
            </a:endParaRPr>
          </a:p>
          <a:p>
            <a:pPr lvl="0" eaLnBrk="0" fontAlgn="base" hangingPunct="0">
              <a:spcAft>
                <a:spcPct val="0"/>
              </a:spcAft>
              <a:buClr>
                <a:srgbClr val="99CC00"/>
              </a:buClr>
              <a:buFontTx/>
              <a:buChar char="•"/>
            </a:pPr>
            <a:r>
              <a:rPr lang="en-AU" altLang="en-US" sz="1500" kern="0" dirty="0">
                <a:solidFill>
                  <a:srgbClr val="000000"/>
                </a:solidFill>
                <a:latin typeface="Arial" panose="020B0604020202020204" pitchFamily="34" charset="0"/>
                <a:cs typeface="Arial" panose="020B0604020202020204" pitchFamily="34" charset="0"/>
              </a:rPr>
              <a:t>Be proactive in notifying &amp; counselling students who are at risk of failing to meet program progress requirements</a:t>
            </a:r>
          </a:p>
          <a:p>
            <a:pPr lvl="0" eaLnBrk="0" fontAlgn="base" hangingPunct="0">
              <a:spcAft>
                <a:spcPct val="0"/>
              </a:spcAft>
              <a:buClr>
                <a:srgbClr val="99CC00"/>
              </a:buClr>
              <a:buFontTx/>
              <a:buChar char="•"/>
            </a:pPr>
            <a:endParaRPr lang="en-AU" altLang="en-US" sz="1500" kern="0" dirty="0">
              <a:solidFill>
                <a:srgbClr val="000000"/>
              </a:solidFill>
              <a:latin typeface="Arial" panose="020B0604020202020204" pitchFamily="34" charset="0"/>
              <a:cs typeface="Arial" panose="020B0604020202020204" pitchFamily="34" charset="0"/>
            </a:endParaRPr>
          </a:p>
          <a:p>
            <a:pPr lvl="0" eaLnBrk="0" fontAlgn="base" hangingPunct="0">
              <a:spcAft>
                <a:spcPct val="0"/>
              </a:spcAft>
              <a:buClr>
                <a:srgbClr val="99CC00"/>
              </a:buClr>
              <a:buFontTx/>
              <a:buChar char="•"/>
            </a:pPr>
            <a:r>
              <a:rPr lang="en-AU" altLang="en-US" sz="1500" kern="0" dirty="0">
                <a:solidFill>
                  <a:srgbClr val="000000"/>
                </a:solidFill>
                <a:latin typeface="Arial" panose="020B0604020202020204" pitchFamily="34" charset="0"/>
                <a:cs typeface="Arial" panose="020B0604020202020204" pitchFamily="34" charset="0"/>
              </a:rPr>
              <a:t>Report students who have breached the program progress requirements by firstly providing a written notice to the student of the intention to report including information on the complaints and appeals process within 20 working days.</a:t>
            </a:r>
            <a:endParaRPr lang="en-AU" altLang="en-US" sz="1500" kern="0" dirty="0">
              <a:solidFill>
                <a:srgbClr val="FF000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AU" dirty="0"/>
              <a:t>University of Adelaide</a:t>
            </a:r>
          </a:p>
        </p:txBody>
      </p:sp>
      <p:sp>
        <p:nvSpPr>
          <p:cNvPr id="5" name="Slide Number Placeholder 4"/>
          <p:cNvSpPr>
            <a:spLocks noGrp="1"/>
          </p:cNvSpPr>
          <p:nvPr>
            <p:ph type="sldNum" sz="quarter" idx="12"/>
          </p:nvPr>
        </p:nvSpPr>
        <p:spPr/>
        <p:txBody>
          <a:bodyPr/>
          <a:lstStyle/>
          <a:p>
            <a:fld id="{7E8AFECB-488C-4862-A863-69DB259C81CD}" type="slidenum">
              <a:rPr lang="en-AU" smtClean="0"/>
              <a:pPr/>
              <a:t>25</a:t>
            </a:fld>
            <a:endParaRPr lang="en-AU" dirty="0"/>
          </a:p>
        </p:txBody>
      </p:sp>
      <p:sp>
        <p:nvSpPr>
          <p:cNvPr id="8" name="TextBox 7"/>
          <p:cNvSpPr txBox="1"/>
          <p:nvPr/>
        </p:nvSpPr>
        <p:spPr>
          <a:xfrm>
            <a:off x="467544" y="764704"/>
            <a:ext cx="8352928" cy="584775"/>
          </a:xfrm>
          <a:prstGeom prst="rect">
            <a:avLst/>
          </a:prstGeom>
          <a:noFill/>
        </p:spPr>
        <p:txBody>
          <a:bodyPr wrap="square" rtlCol="0">
            <a:spAutoFit/>
          </a:bodyPr>
          <a:lstStyle/>
          <a:p>
            <a:r>
              <a:rPr lang="en-AU" altLang="en-US" sz="3200" kern="0" dirty="0">
                <a:solidFill>
                  <a:srgbClr val="0060A8"/>
                </a:solidFill>
                <a:latin typeface="Georgia" panose="02040502050405020303" pitchFamily="18" charset="0"/>
              </a:rPr>
              <a:t>Standard 8 (</a:t>
            </a:r>
            <a:r>
              <a:rPr lang="en-AU" altLang="en-US" sz="3200" kern="0" dirty="0" err="1">
                <a:solidFill>
                  <a:srgbClr val="0060A8"/>
                </a:solidFill>
                <a:latin typeface="Georgia" panose="02040502050405020303" pitchFamily="18" charset="0"/>
              </a:rPr>
              <a:t>cont</a:t>
            </a:r>
            <a:r>
              <a:rPr lang="en-AU" altLang="en-US" sz="3200" kern="0" dirty="0">
                <a:solidFill>
                  <a:srgbClr val="0060A8"/>
                </a:solidFill>
                <a:latin typeface="Georgia" panose="02040502050405020303" pitchFamily="18" charset="0"/>
              </a:rPr>
              <a:t>)</a:t>
            </a:r>
          </a:p>
        </p:txBody>
      </p:sp>
    </p:spTree>
    <p:extLst>
      <p:ext uri="{BB962C8B-B14F-4D97-AF65-F5344CB8AC3E}">
        <p14:creationId xmlns:p14="http://schemas.microsoft.com/office/powerpoint/2010/main" val="532809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92696"/>
            <a:ext cx="8352928" cy="5782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332656"/>
            <a:ext cx="8352928" cy="360040"/>
          </a:xfrm>
        </p:spPr>
        <p:style>
          <a:lnRef idx="1">
            <a:schemeClr val="accent1"/>
          </a:lnRef>
          <a:fillRef idx="3">
            <a:schemeClr val="accent1"/>
          </a:fillRef>
          <a:effectRef idx="2">
            <a:schemeClr val="accent1"/>
          </a:effectRef>
          <a:fontRef idx="minor">
            <a:schemeClr val="lt1"/>
          </a:fontRef>
        </p:style>
        <p:txBody>
          <a:bodyPr>
            <a:noAutofit/>
          </a:bodyPr>
          <a:lstStyle/>
          <a:p>
            <a:r>
              <a:rPr lang="en-AU" sz="1800" dirty="0"/>
              <a:t>ESOS Act 2000 (</a:t>
            </a:r>
            <a:r>
              <a:rPr lang="en-AU" sz="1800" dirty="0" err="1"/>
              <a:t>Cth</a:t>
            </a:r>
            <a:r>
              <a:rPr lang="en-AU" sz="1800" dirty="0"/>
              <a:t>)</a:t>
            </a:r>
          </a:p>
        </p:txBody>
      </p:sp>
      <p:sp>
        <p:nvSpPr>
          <p:cNvPr id="3" name="Content Placeholder 2"/>
          <p:cNvSpPr>
            <a:spLocks noGrp="1"/>
          </p:cNvSpPr>
          <p:nvPr>
            <p:ph idx="1"/>
          </p:nvPr>
        </p:nvSpPr>
        <p:spPr>
          <a:xfrm>
            <a:off x="649232" y="1124744"/>
            <a:ext cx="7667184" cy="5328592"/>
          </a:xfrm>
        </p:spPr>
        <p:txBody>
          <a:bodyPr>
            <a:normAutofit/>
          </a:bodyPr>
          <a:lstStyle/>
          <a:p>
            <a:pPr marL="0" indent="0">
              <a:buClr>
                <a:srgbClr val="00B050"/>
              </a:buClr>
              <a:buNone/>
            </a:pPr>
            <a:endParaRPr lang="en-AU" sz="1600" dirty="0">
              <a:latin typeface="Arial" panose="020B0604020202020204" pitchFamily="34" charset="0"/>
              <a:ea typeface="Verdana" panose="020B0604030504040204" pitchFamily="34" charset="0"/>
              <a:cs typeface="Arial" panose="020B0604020202020204" pitchFamily="34" charset="0"/>
            </a:endParaRPr>
          </a:p>
          <a:p>
            <a:pPr marL="0" indent="0">
              <a:buClr>
                <a:srgbClr val="00B050"/>
              </a:buClr>
              <a:buNone/>
            </a:pPr>
            <a:endParaRPr lang="en-AU" sz="1600" dirty="0">
              <a:latin typeface="Arial" panose="020B0604020202020204" pitchFamily="34" charset="0"/>
              <a:ea typeface="Verdana" panose="020B0604030504040204" pitchFamily="34" charset="0"/>
              <a:cs typeface="Arial" panose="020B0604020202020204" pitchFamily="34" charset="0"/>
            </a:endParaRPr>
          </a:p>
          <a:p>
            <a:pPr marL="0" lvl="0" indent="0" eaLnBrk="0" fontAlgn="base" hangingPunct="0">
              <a:spcAft>
                <a:spcPct val="0"/>
              </a:spcAft>
              <a:buClr>
                <a:srgbClr val="99CC00"/>
              </a:buClr>
              <a:buNone/>
              <a:defRPr/>
            </a:pPr>
            <a:r>
              <a:rPr lang="en-AU" altLang="en-US" sz="2000" b="1" i="1" kern="0" dirty="0">
                <a:solidFill>
                  <a:srgbClr val="000000"/>
                </a:solidFill>
                <a:latin typeface="Arial" panose="020B0604020202020204" pitchFamily="34" charset="0"/>
                <a:cs typeface="Arial" panose="020B0604020202020204" pitchFamily="34" charset="0"/>
              </a:rPr>
              <a:t>Monitoring attendance</a:t>
            </a:r>
          </a:p>
          <a:p>
            <a:pPr marL="0" lvl="0" indent="0" eaLnBrk="0" fontAlgn="base" hangingPunct="0">
              <a:spcAft>
                <a:spcPct val="0"/>
              </a:spcAft>
              <a:buClr>
                <a:srgbClr val="99CC00"/>
              </a:buClr>
              <a:buNone/>
              <a:defRPr/>
            </a:pPr>
            <a:endParaRPr lang="en-AU" altLang="en-US" sz="1600" b="1" i="1" kern="0" dirty="0">
              <a:solidFill>
                <a:srgbClr val="000000"/>
              </a:solidFill>
              <a:latin typeface="Arial" panose="020B0604020202020204" pitchFamily="34" charset="0"/>
              <a:cs typeface="Arial" panose="020B0604020202020204" pitchFamily="34" charset="0"/>
            </a:endParaRPr>
          </a:p>
          <a:p>
            <a:pPr marL="0" lvl="0" indent="0" eaLnBrk="0" fontAlgn="base" hangingPunct="0">
              <a:spcAft>
                <a:spcPct val="0"/>
              </a:spcAft>
              <a:buClr>
                <a:srgbClr val="99CC00"/>
              </a:buClr>
              <a:buNone/>
              <a:defRPr/>
            </a:pPr>
            <a:r>
              <a:rPr lang="en-AU" altLang="en-US" sz="1600" kern="0" dirty="0">
                <a:solidFill>
                  <a:srgbClr val="000000"/>
                </a:solidFill>
                <a:latin typeface="Arial" panose="020B0604020202020204" pitchFamily="34" charset="0"/>
                <a:cs typeface="Arial" panose="020B0604020202020204" pitchFamily="34" charset="0"/>
              </a:rPr>
              <a:t>The University must systematically monitor students’ compliance with student visa conditions relating to attendance</a:t>
            </a:r>
          </a:p>
          <a:p>
            <a:pPr lvl="0" eaLnBrk="0" fontAlgn="base" hangingPunct="0">
              <a:spcAft>
                <a:spcPct val="0"/>
              </a:spcAft>
              <a:buClr>
                <a:srgbClr val="99CC00"/>
              </a:buClr>
              <a:buNone/>
              <a:defRPr/>
            </a:pPr>
            <a:endParaRPr lang="en-AU" altLang="en-US" sz="1600" kern="0" dirty="0">
              <a:solidFill>
                <a:srgbClr val="000000"/>
              </a:solidFill>
              <a:latin typeface="Arial" panose="020B0604020202020204" pitchFamily="34" charset="0"/>
              <a:cs typeface="Arial" panose="020B0604020202020204" pitchFamily="34" charset="0"/>
            </a:endParaRPr>
          </a:p>
          <a:p>
            <a:pPr lvl="0" eaLnBrk="0" fontAlgn="base" hangingPunct="0">
              <a:spcAft>
                <a:spcPct val="0"/>
              </a:spcAft>
              <a:buClr>
                <a:srgbClr val="99CC00"/>
              </a:buClr>
              <a:buNone/>
              <a:defRPr/>
            </a:pPr>
            <a:r>
              <a:rPr lang="en-AU" altLang="en-US" sz="1600" b="1" kern="0" dirty="0">
                <a:solidFill>
                  <a:srgbClr val="000000"/>
                </a:solidFill>
                <a:latin typeface="Arial" panose="020B0604020202020204" pitchFamily="34" charset="0"/>
                <a:cs typeface="Arial" panose="020B0604020202020204" pitchFamily="34" charset="0"/>
              </a:rPr>
              <a:t>University obligations:</a:t>
            </a:r>
          </a:p>
          <a:p>
            <a:pPr lvl="0" eaLnBrk="0" fontAlgn="base" hangingPunct="0">
              <a:spcAft>
                <a:spcPct val="0"/>
              </a:spcAft>
              <a:buClr>
                <a:srgbClr val="99CC00"/>
              </a:buClr>
              <a:buNone/>
              <a:defRPr/>
            </a:pPr>
            <a:endParaRPr lang="en-AU" altLang="en-US" sz="1600" kern="0" dirty="0">
              <a:solidFill>
                <a:srgbClr val="000000"/>
              </a:solidFill>
              <a:latin typeface="Arial" panose="020B0604020202020204" pitchFamily="34" charset="0"/>
              <a:cs typeface="Arial" panose="020B0604020202020204" pitchFamily="34" charset="0"/>
            </a:endParaRPr>
          </a:p>
          <a:p>
            <a:pPr lvl="0" eaLnBrk="0" fontAlgn="base" hangingPunct="0">
              <a:spcAft>
                <a:spcPct val="0"/>
              </a:spcAft>
              <a:buClr>
                <a:srgbClr val="99CC00"/>
              </a:buClr>
              <a:buFontTx/>
              <a:buChar char="•"/>
              <a:defRPr/>
            </a:pPr>
            <a:r>
              <a:rPr lang="en-AU" altLang="en-US" sz="1500" kern="0" dirty="0">
                <a:solidFill>
                  <a:srgbClr val="000000"/>
                </a:solidFill>
                <a:latin typeface="Arial" panose="020B0604020202020204" pitchFamily="34" charset="0"/>
                <a:cs typeface="Arial" panose="020B0604020202020204" pitchFamily="34" charset="0"/>
              </a:rPr>
              <a:t>Although the University is not required to keep attendance records, attendance is informally monitored through Academic Performance via the </a:t>
            </a:r>
            <a:r>
              <a:rPr lang="en-AU" altLang="en-US" sz="1500" kern="0" dirty="0">
                <a:solidFill>
                  <a:srgbClr val="000000"/>
                </a:solidFill>
                <a:latin typeface="Arial" panose="020B0604020202020204" pitchFamily="34" charset="0"/>
                <a:cs typeface="Arial" panose="020B0604020202020204" pitchFamily="34" charset="0"/>
                <a:hlinkClick r:id="rId4"/>
              </a:rPr>
              <a:t>Academic Progress by Coursework Students Policy</a:t>
            </a:r>
            <a:endParaRPr lang="en-AU" altLang="en-US" sz="1500" kern="0" dirty="0">
              <a:solidFill>
                <a:srgbClr val="000000"/>
              </a:solidFill>
              <a:latin typeface="Arial" panose="020B0604020202020204" pitchFamily="34" charset="0"/>
              <a:cs typeface="Arial" panose="020B0604020202020204" pitchFamily="34" charset="0"/>
            </a:endParaRPr>
          </a:p>
          <a:p>
            <a:pPr marL="0" lvl="0" indent="0" eaLnBrk="0" fontAlgn="base" hangingPunct="0">
              <a:spcAft>
                <a:spcPct val="0"/>
              </a:spcAft>
              <a:buClr>
                <a:srgbClr val="99CC00"/>
              </a:buClr>
              <a:buNone/>
              <a:defRPr/>
            </a:pPr>
            <a:endParaRPr lang="en-AU" altLang="en-US" sz="1500" kern="0" dirty="0">
              <a:solidFill>
                <a:srgbClr val="000000"/>
              </a:solidFill>
              <a:latin typeface="Arial" panose="020B0604020202020204" pitchFamily="34" charset="0"/>
              <a:cs typeface="Arial" panose="020B0604020202020204" pitchFamily="34" charset="0"/>
            </a:endParaRPr>
          </a:p>
          <a:p>
            <a:pPr lvl="0" eaLnBrk="0" fontAlgn="base" hangingPunct="0">
              <a:spcAft>
                <a:spcPct val="0"/>
              </a:spcAft>
              <a:buClr>
                <a:srgbClr val="99CC00"/>
              </a:buClr>
              <a:buFontTx/>
              <a:buChar char="•"/>
              <a:defRPr/>
            </a:pPr>
            <a:r>
              <a:rPr lang="en-AU" altLang="en-US" sz="1500" kern="0" dirty="0">
                <a:solidFill>
                  <a:srgbClr val="000000"/>
                </a:solidFill>
                <a:latin typeface="Arial" panose="020B0604020202020204" pitchFamily="34" charset="0"/>
                <a:cs typeface="Arial" panose="020B0604020202020204" pitchFamily="34" charset="0"/>
              </a:rPr>
              <a:t>Attendance records </a:t>
            </a:r>
            <a:r>
              <a:rPr lang="en-AU" altLang="en-US" sz="1500" u="sng" kern="0" dirty="0">
                <a:solidFill>
                  <a:srgbClr val="000000"/>
                </a:solidFill>
                <a:latin typeface="Arial" panose="020B0604020202020204" pitchFamily="34" charset="0"/>
                <a:cs typeface="Arial" panose="020B0604020202020204" pitchFamily="34" charset="0"/>
              </a:rPr>
              <a:t>are compulsory</a:t>
            </a:r>
            <a:r>
              <a:rPr lang="en-AU" altLang="en-US" sz="1500" kern="0" dirty="0">
                <a:solidFill>
                  <a:srgbClr val="000000"/>
                </a:solidFill>
                <a:latin typeface="Arial" panose="020B0604020202020204" pitchFamily="34" charset="0"/>
                <a:cs typeface="Arial" panose="020B0604020202020204" pitchFamily="34" charset="0"/>
              </a:rPr>
              <a:t> for English language programs</a:t>
            </a:r>
          </a:p>
          <a:p>
            <a:pPr marL="0" lvl="0" indent="0" eaLnBrk="0" fontAlgn="base" hangingPunct="0">
              <a:spcAft>
                <a:spcPct val="0"/>
              </a:spcAft>
              <a:buClr>
                <a:srgbClr val="99CC00"/>
              </a:buClr>
              <a:buNone/>
              <a:defRPr/>
            </a:pPr>
            <a:endParaRPr lang="en-AU" altLang="en-US" sz="1600" kern="0" dirty="0">
              <a:solidFill>
                <a:srgbClr val="00000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AU" dirty="0"/>
              <a:t>University of Adelaide</a:t>
            </a:r>
          </a:p>
        </p:txBody>
      </p:sp>
      <p:sp>
        <p:nvSpPr>
          <p:cNvPr id="5" name="Slide Number Placeholder 4"/>
          <p:cNvSpPr>
            <a:spLocks noGrp="1"/>
          </p:cNvSpPr>
          <p:nvPr>
            <p:ph type="sldNum" sz="quarter" idx="12"/>
          </p:nvPr>
        </p:nvSpPr>
        <p:spPr/>
        <p:txBody>
          <a:bodyPr/>
          <a:lstStyle/>
          <a:p>
            <a:fld id="{7E8AFECB-488C-4862-A863-69DB259C81CD}" type="slidenum">
              <a:rPr lang="en-AU" smtClean="0"/>
              <a:pPr/>
              <a:t>26</a:t>
            </a:fld>
            <a:endParaRPr lang="en-AU" dirty="0"/>
          </a:p>
        </p:txBody>
      </p:sp>
      <p:sp>
        <p:nvSpPr>
          <p:cNvPr id="8" name="TextBox 7"/>
          <p:cNvSpPr txBox="1"/>
          <p:nvPr/>
        </p:nvSpPr>
        <p:spPr>
          <a:xfrm>
            <a:off x="467544" y="764704"/>
            <a:ext cx="8352928" cy="584775"/>
          </a:xfrm>
          <a:prstGeom prst="rect">
            <a:avLst/>
          </a:prstGeom>
          <a:noFill/>
        </p:spPr>
        <p:txBody>
          <a:bodyPr wrap="square" rtlCol="0">
            <a:spAutoFit/>
          </a:bodyPr>
          <a:lstStyle/>
          <a:p>
            <a:r>
              <a:rPr lang="en-AU" altLang="en-US" sz="3200" kern="0" dirty="0">
                <a:solidFill>
                  <a:srgbClr val="0060A8"/>
                </a:solidFill>
                <a:latin typeface="Georgia" panose="02040502050405020303" pitchFamily="18" charset="0"/>
              </a:rPr>
              <a:t>Standard 8 (</a:t>
            </a:r>
            <a:r>
              <a:rPr lang="en-AU" altLang="en-US" sz="3200" kern="0" dirty="0" err="1">
                <a:solidFill>
                  <a:srgbClr val="0060A8"/>
                </a:solidFill>
                <a:latin typeface="Georgia" panose="02040502050405020303" pitchFamily="18" charset="0"/>
              </a:rPr>
              <a:t>cont</a:t>
            </a:r>
            <a:r>
              <a:rPr lang="en-AU" altLang="en-US" sz="3200" kern="0" dirty="0">
                <a:solidFill>
                  <a:srgbClr val="0060A8"/>
                </a:solidFill>
                <a:latin typeface="Georgia" panose="02040502050405020303" pitchFamily="18" charset="0"/>
              </a:rPr>
              <a:t>)</a:t>
            </a:r>
          </a:p>
        </p:txBody>
      </p:sp>
    </p:spTree>
    <p:extLst>
      <p:ext uri="{BB962C8B-B14F-4D97-AF65-F5344CB8AC3E}">
        <p14:creationId xmlns:p14="http://schemas.microsoft.com/office/powerpoint/2010/main" val="2690909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92696"/>
            <a:ext cx="8352928" cy="5782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332656"/>
            <a:ext cx="8352928" cy="360040"/>
          </a:xfrm>
        </p:spPr>
        <p:style>
          <a:lnRef idx="1">
            <a:schemeClr val="accent1"/>
          </a:lnRef>
          <a:fillRef idx="3">
            <a:schemeClr val="accent1"/>
          </a:fillRef>
          <a:effectRef idx="2">
            <a:schemeClr val="accent1"/>
          </a:effectRef>
          <a:fontRef idx="minor">
            <a:schemeClr val="lt1"/>
          </a:fontRef>
        </p:style>
        <p:txBody>
          <a:bodyPr>
            <a:noAutofit/>
          </a:bodyPr>
          <a:lstStyle/>
          <a:p>
            <a:r>
              <a:rPr lang="en-AU" sz="1800" dirty="0"/>
              <a:t>ESOS Act 2000 (</a:t>
            </a:r>
            <a:r>
              <a:rPr lang="en-AU" sz="1800" dirty="0" err="1"/>
              <a:t>Cth</a:t>
            </a:r>
            <a:r>
              <a:rPr lang="en-AU" sz="1800" dirty="0"/>
              <a:t>)</a:t>
            </a:r>
          </a:p>
        </p:txBody>
      </p:sp>
      <p:sp>
        <p:nvSpPr>
          <p:cNvPr id="3" name="Content Placeholder 2"/>
          <p:cNvSpPr>
            <a:spLocks noGrp="1"/>
          </p:cNvSpPr>
          <p:nvPr>
            <p:ph idx="1"/>
          </p:nvPr>
        </p:nvSpPr>
        <p:spPr>
          <a:xfrm>
            <a:off x="683567" y="1844824"/>
            <a:ext cx="7992887" cy="4608511"/>
          </a:xfrm>
        </p:spPr>
        <p:txBody>
          <a:bodyPr>
            <a:normAutofit/>
          </a:bodyPr>
          <a:lstStyle/>
          <a:p>
            <a:pPr marL="0" lvl="0" indent="0" eaLnBrk="0" fontAlgn="base" hangingPunct="0">
              <a:spcAft>
                <a:spcPct val="0"/>
              </a:spcAft>
              <a:buClr>
                <a:srgbClr val="99CC00"/>
              </a:buClr>
              <a:buNone/>
            </a:pPr>
            <a:r>
              <a:rPr lang="en-AU" altLang="en-US" sz="2000" b="1" i="1" kern="0" dirty="0">
                <a:solidFill>
                  <a:srgbClr val="000000"/>
                </a:solidFill>
                <a:latin typeface="Arial" panose="020B0604020202020204" pitchFamily="34" charset="0"/>
                <a:cs typeface="Arial" panose="020B0604020202020204" pitchFamily="34" charset="0"/>
              </a:rPr>
              <a:t>Online or Distance Learning</a:t>
            </a:r>
          </a:p>
          <a:p>
            <a:pPr marL="0" lvl="0" indent="0" eaLnBrk="0" fontAlgn="base" hangingPunct="0">
              <a:spcAft>
                <a:spcPct val="0"/>
              </a:spcAft>
              <a:buClr>
                <a:srgbClr val="99CC00"/>
              </a:buClr>
              <a:buNone/>
            </a:pPr>
            <a:endParaRPr lang="en-AU" altLang="en-US" sz="1600" b="1" i="1" kern="0" dirty="0">
              <a:solidFill>
                <a:srgbClr val="000000"/>
              </a:solidFill>
              <a:latin typeface="Arial" panose="020B0604020202020204" pitchFamily="34" charset="0"/>
              <a:cs typeface="Arial" panose="020B0604020202020204" pitchFamily="34" charset="0"/>
            </a:endParaRPr>
          </a:p>
          <a:p>
            <a:pPr marL="0" lvl="0" indent="0" eaLnBrk="0" fontAlgn="base" hangingPunct="0">
              <a:spcAft>
                <a:spcPct val="0"/>
              </a:spcAft>
              <a:buClr>
                <a:srgbClr val="99CC00"/>
              </a:buClr>
              <a:buNone/>
            </a:pPr>
            <a:r>
              <a:rPr lang="en-AU" altLang="en-US" sz="1600" kern="0" dirty="0">
                <a:solidFill>
                  <a:srgbClr val="000000"/>
                </a:solidFill>
                <a:latin typeface="Arial" panose="020B0604020202020204" pitchFamily="34" charset="0"/>
                <a:cs typeface="Arial" panose="020B0604020202020204" pitchFamily="34" charset="0"/>
              </a:rPr>
              <a:t>A program must not be delivered to an overseas student exclusively online or by distance learning.</a:t>
            </a:r>
          </a:p>
          <a:p>
            <a:pPr marL="0" lvl="0" indent="0" eaLnBrk="0" fontAlgn="base" hangingPunct="0">
              <a:spcAft>
                <a:spcPct val="0"/>
              </a:spcAft>
              <a:buClr>
                <a:srgbClr val="99CC00"/>
              </a:buClr>
              <a:buNone/>
            </a:pPr>
            <a:endParaRPr lang="en-AU" altLang="en-US" sz="1600" kern="0" dirty="0">
              <a:solidFill>
                <a:srgbClr val="000000"/>
              </a:solidFill>
              <a:latin typeface="Arial" panose="020B0604020202020204" pitchFamily="34" charset="0"/>
              <a:cs typeface="Arial" panose="020B0604020202020204" pitchFamily="34" charset="0"/>
            </a:endParaRPr>
          </a:p>
          <a:p>
            <a:pPr marL="0" lvl="0" indent="0" eaLnBrk="0" fontAlgn="base" hangingPunct="0">
              <a:spcAft>
                <a:spcPct val="0"/>
              </a:spcAft>
              <a:buClr>
                <a:srgbClr val="99CC00"/>
              </a:buClr>
              <a:buNone/>
            </a:pPr>
            <a:r>
              <a:rPr lang="en-AU" altLang="en-US" sz="1600" kern="0" dirty="0">
                <a:solidFill>
                  <a:srgbClr val="000000"/>
                </a:solidFill>
                <a:latin typeface="Arial" panose="020B0604020202020204" pitchFamily="34" charset="0"/>
                <a:cs typeface="Arial" panose="020B0604020202020204" pitchFamily="34" charset="0"/>
              </a:rPr>
              <a:t>A registered provider must not deliver more than one third (33%) of total units required for a given program by online or distance learning.</a:t>
            </a:r>
          </a:p>
          <a:p>
            <a:pPr marL="0" lvl="0" indent="0" eaLnBrk="0" fontAlgn="base" hangingPunct="0">
              <a:spcAft>
                <a:spcPct val="0"/>
              </a:spcAft>
              <a:buClr>
                <a:srgbClr val="99CC00"/>
              </a:buClr>
              <a:buNone/>
            </a:pPr>
            <a:endParaRPr lang="en-AU" altLang="en-US" sz="1600" b="1" kern="0" dirty="0">
              <a:solidFill>
                <a:srgbClr val="000000"/>
              </a:solidFill>
              <a:latin typeface="Arial" panose="020B0604020202020204" pitchFamily="34" charset="0"/>
              <a:cs typeface="Arial" panose="020B0604020202020204" pitchFamily="34" charset="0"/>
            </a:endParaRPr>
          </a:p>
          <a:p>
            <a:pPr lvl="0" eaLnBrk="0" fontAlgn="base" hangingPunct="0">
              <a:spcAft>
                <a:spcPct val="0"/>
              </a:spcAft>
              <a:buClr>
                <a:srgbClr val="99CC00"/>
              </a:buClr>
              <a:buNone/>
            </a:pPr>
            <a:r>
              <a:rPr lang="en-AU" altLang="en-US" sz="1600" b="1" kern="0" dirty="0">
                <a:solidFill>
                  <a:srgbClr val="000000"/>
                </a:solidFill>
                <a:latin typeface="Arial" panose="020B0604020202020204" pitchFamily="34" charset="0"/>
                <a:cs typeface="Arial" panose="020B0604020202020204" pitchFamily="34" charset="0"/>
              </a:rPr>
              <a:t>University Obligations</a:t>
            </a:r>
          </a:p>
          <a:p>
            <a:pPr eaLnBrk="0" fontAlgn="base" hangingPunct="0">
              <a:spcAft>
                <a:spcPct val="0"/>
              </a:spcAft>
              <a:buClr>
                <a:srgbClr val="99CC00"/>
              </a:buClr>
            </a:pPr>
            <a:r>
              <a:rPr lang="en-AU" altLang="en-US" sz="1600" kern="0" dirty="0">
                <a:solidFill>
                  <a:srgbClr val="000000"/>
                </a:solidFill>
                <a:latin typeface="Arial" panose="020B0604020202020204" pitchFamily="34" charset="0"/>
                <a:cs typeface="Arial" panose="020B0604020202020204" pitchFamily="34" charset="0"/>
              </a:rPr>
              <a:t>Where online or distance learning is offered, ensure overseas students study at least one face-to-face unit in each study period. The only exception is if the student is completing the last unit of their program that is only available online.</a:t>
            </a:r>
          </a:p>
        </p:txBody>
      </p:sp>
      <p:sp>
        <p:nvSpPr>
          <p:cNvPr id="4" name="Footer Placeholder 3"/>
          <p:cNvSpPr>
            <a:spLocks noGrp="1"/>
          </p:cNvSpPr>
          <p:nvPr>
            <p:ph type="ftr" sz="quarter" idx="11"/>
          </p:nvPr>
        </p:nvSpPr>
        <p:spPr/>
        <p:txBody>
          <a:bodyPr/>
          <a:lstStyle/>
          <a:p>
            <a:r>
              <a:rPr lang="en-AU" dirty="0"/>
              <a:t>University of Adelaide</a:t>
            </a:r>
          </a:p>
        </p:txBody>
      </p:sp>
      <p:sp>
        <p:nvSpPr>
          <p:cNvPr id="5" name="Slide Number Placeholder 4"/>
          <p:cNvSpPr>
            <a:spLocks noGrp="1"/>
          </p:cNvSpPr>
          <p:nvPr>
            <p:ph type="sldNum" sz="quarter" idx="12"/>
          </p:nvPr>
        </p:nvSpPr>
        <p:spPr/>
        <p:txBody>
          <a:bodyPr/>
          <a:lstStyle/>
          <a:p>
            <a:fld id="{7E8AFECB-488C-4862-A863-69DB259C81CD}" type="slidenum">
              <a:rPr lang="en-AU" smtClean="0"/>
              <a:pPr/>
              <a:t>27</a:t>
            </a:fld>
            <a:endParaRPr lang="en-AU" dirty="0"/>
          </a:p>
        </p:txBody>
      </p:sp>
      <p:sp>
        <p:nvSpPr>
          <p:cNvPr id="8" name="TextBox 7"/>
          <p:cNvSpPr txBox="1"/>
          <p:nvPr/>
        </p:nvSpPr>
        <p:spPr>
          <a:xfrm>
            <a:off x="467544" y="764704"/>
            <a:ext cx="8352928" cy="584775"/>
          </a:xfrm>
          <a:prstGeom prst="rect">
            <a:avLst/>
          </a:prstGeom>
          <a:noFill/>
        </p:spPr>
        <p:txBody>
          <a:bodyPr wrap="square" rtlCol="0">
            <a:spAutoFit/>
          </a:bodyPr>
          <a:lstStyle/>
          <a:p>
            <a:r>
              <a:rPr lang="en-AU" altLang="en-US" sz="3200" kern="0" dirty="0">
                <a:solidFill>
                  <a:srgbClr val="0060A8"/>
                </a:solidFill>
                <a:latin typeface="Georgia" panose="02040502050405020303" pitchFamily="18" charset="0"/>
              </a:rPr>
              <a:t>Standard 8 (</a:t>
            </a:r>
            <a:r>
              <a:rPr lang="en-AU" altLang="en-US" sz="3200" kern="0" dirty="0" err="1">
                <a:solidFill>
                  <a:srgbClr val="0060A8"/>
                </a:solidFill>
                <a:latin typeface="Georgia" panose="02040502050405020303" pitchFamily="18" charset="0"/>
              </a:rPr>
              <a:t>cont</a:t>
            </a:r>
            <a:r>
              <a:rPr lang="en-AU" altLang="en-US" sz="3200" kern="0" dirty="0">
                <a:solidFill>
                  <a:srgbClr val="0060A8"/>
                </a:solidFill>
                <a:latin typeface="Georgia" panose="02040502050405020303" pitchFamily="18" charset="0"/>
              </a:rPr>
              <a:t>)</a:t>
            </a:r>
          </a:p>
        </p:txBody>
      </p:sp>
    </p:spTree>
    <p:extLst>
      <p:ext uri="{BB962C8B-B14F-4D97-AF65-F5344CB8AC3E}">
        <p14:creationId xmlns:p14="http://schemas.microsoft.com/office/powerpoint/2010/main" val="894932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92696"/>
            <a:ext cx="8352928" cy="5782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332656"/>
            <a:ext cx="8352928" cy="360040"/>
          </a:xfrm>
        </p:spPr>
        <p:style>
          <a:lnRef idx="1">
            <a:schemeClr val="accent1"/>
          </a:lnRef>
          <a:fillRef idx="3">
            <a:schemeClr val="accent1"/>
          </a:fillRef>
          <a:effectRef idx="2">
            <a:schemeClr val="accent1"/>
          </a:effectRef>
          <a:fontRef idx="minor">
            <a:schemeClr val="lt1"/>
          </a:fontRef>
        </p:style>
        <p:txBody>
          <a:bodyPr>
            <a:noAutofit/>
          </a:bodyPr>
          <a:lstStyle/>
          <a:p>
            <a:r>
              <a:rPr lang="en-AU" sz="1800" dirty="0"/>
              <a:t>ESOS Act 2000 (</a:t>
            </a:r>
            <a:r>
              <a:rPr lang="en-AU" sz="1800" dirty="0" err="1"/>
              <a:t>Cth</a:t>
            </a:r>
            <a:r>
              <a:rPr lang="en-AU" sz="1800" dirty="0"/>
              <a:t>)</a:t>
            </a:r>
          </a:p>
        </p:txBody>
      </p:sp>
      <p:sp>
        <p:nvSpPr>
          <p:cNvPr id="3" name="Content Placeholder 2"/>
          <p:cNvSpPr>
            <a:spLocks noGrp="1"/>
          </p:cNvSpPr>
          <p:nvPr>
            <p:ph idx="1"/>
          </p:nvPr>
        </p:nvSpPr>
        <p:spPr>
          <a:xfrm>
            <a:off x="539553" y="980728"/>
            <a:ext cx="8352927" cy="5328592"/>
          </a:xfrm>
        </p:spPr>
        <p:txBody>
          <a:bodyPr>
            <a:noAutofit/>
          </a:bodyPr>
          <a:lstStyle/>
          <a:p>
            <a:pPr marL="0" indent="0">
              <a:buClr>
                <a:srgbClr val="00B050"/>
              </a:buClr>
              <a:buNone/>
            </a:pPr>
            <a:endParaRPr lang="en-AU" sz="1400" dirty="0">
              <a:latin typeface="Arial" panose="020B0604020202020204" pitchFamily="34" charset="0"/>
              <a:ea typeface="Verdana" panose="020B0604030504040204" pitchFamily="34" charset="0"/>
              <a:cs typeface="Arial" panose="020B0604020202020204" pitchFamily="34" charset="0"/>
            </a:endParaRPr>
          </a:p>
          <a:p>
            <a:pPr marL="0" indent="0">
              <a:buClr>
                <a:srgbClr val="00B050"/>
              </a:buClr>
              <a:buNone/>
            </a:pPr>
            <a:endParaRPr lang="en-AU" sz="1400" dirty="0">
              <a:latin typeface="Arial" panose="020B0604020202020204" pitchFamily="34" charset="0"/>
              <a:ea typeface="Verdana" panose="020B0604030504040204" pitchFamily="34" charset="0"/>
              <a:cs typeface="Arial" panose="020B0604020202020204" pitchFamily="34" charset="0"/>
            </a:endParaRPr>
          </a:p>
          <a:p>
            <a:pPr marL="0" indent="0">
              <a:buClr>
                <a:srgbClr val="00B050"/>
              </a:buClr>
              <a:buNone/>
            </a:pPr>
            <a:endParaRPr lang="en-AU" sz="1400" dirty="0">
              <a:latin typeface="Arial" panose="020B0604020202020204" pitchFamily="34" charset="0"/>
              <a:ea typeface="Verdana" panose="020B0604030504040204" pitchFamily="34" charset="0"/>
              <a:cs typeface="Arial" panose="020B0604020202020204" pitchFamily="34" charset="0"/>
            </a:endParaRPr>
          </a:p>
          <a:p>
            <a:pPr marL="0" lvl="0" indent="0" eaLnBrk="0" fontAlgn="base" hangingPunct="0">
              <a:spcAft>
                <a:spcPct val="0"/>
              </a:spcAft>
              <a:buClr>
                <a:srgbClr val="99CC00"/>
              </a:buClr>
              <a:buNone/>
            </a:pPr>
            <a:r>
              <a:rPr lang="en-AU" altLang="en-US" sz="1600" kern="0" dirty="0">
                <a:solidFill>
                  <a:srgbClr val="000000"/>
                </a:solidFill>
                <a:latin typeface="Arial" panose="020B0604020202020204" pitchFamily="34" charset="0"/>
                <a:cs typeface="Arial" panose="020B0604020202020204" pitchFamily="34" charset="0"/>
              </a:rPr>
              <a:t>The University may only enable students to defer or temporarily suspend their studies (including granting a leave of absence) during the program through formal agreement &amp; in limited circumstances.</a:t>
            </a:r>
          </a:p>
          <a:p>
            <a:pPr lvl="0" eaLnBrk="0" fontAlgn="base" hangingPunct="0">
              <a:spcAft>
                <a:spcPct val="0"/>
              </a:spcAft>
              <a:buClr>
                <a:srgbClr val="99CC00"/>
              </a:buClr>
              <a:buNone/>
            </a:pPr>
            <a:endParaRPr lang="en-AU" altLang="en-US" sz="1600" kern="0" dirty="0">
              <a:solidFill>
                <a:srgbClr val="000000"/>
              </a:solidFill>
              <a:latin typeface="Arial" panose="020B0604020202020204" pitchFamily="34" charset="0"/>
              <a:cs typeface="Arial" panose="020B0604020202020204" pitchFamily="34" charset="0"/>
            </a:endParaRPr>
          </a:p>
          <a:p>
            <a:pPr lvl="0" eaLnBrk="0" fontAlgn="base" hangingPunct="0">
              <a:spcAft>
                <a:spcPct val="0"/>
              </a:spcAft>
              <a:buClr>
                <a:srgbClr val="99CC00"/>
              </a:buClr>
              <a:buNone/>
            </a:pPr>
            <a:r>
              <a:rPr lang="en-AU" altLang="en-US" sz="1600" b="1" kern="0" dirty="0">
                <a:solidFill>
                  <a:srgbClr val="000000"/>
                </a:solidFill>
                <a:latin typeface="Arial" panose="020B0604020202020204" pitchFamily="34" charset="0"/>
                <a:cs typeface="Arial" panose="020B0604020202020204" pitchFamily="34" charset="0"/>
              </a:rPr>
              <a:t>University obligations:</a:t>
            </a:r>
          </a:p>
          <a:p>
            <a:pPr lvl="0" eaLnBrk="0" fontAlgn="base" hangingPunct="0">
              <a:spcAft>
                <a:spcPct val="0"/>
              </a:spcAft>
              <a:buClr>
                <a:srgbClr val="99CC00"/>
              </a:buClr>
              <a:buNone/>
            </a:pPr>
            <a:endParaRPr lang="en-AU" altLang="en-US" sz="1400" kern="0" dirty="0">
              <a:solidFill>
                <a:srgbClr val="000000"/>
              </a:solidFill>
              <a:latin typeface="Arial" panose="020B0604020202020204" pitchFamily="34" charset="0"/>
              <a:cs typeface="Arial" panose="020B0604020202020204" pitchFamily="34" charset="0"/>
            </a:endParaRPr>
          </a:p>
          <a:p>
            <a:pPr lvl="0" eaLnBrk="0" fontAlgn="base" hangingPunct="0">
              <a:spcAft>
                <a:spcPct val="0"/>
              </a:spcAft>
              <a:buClr>
                <a:srgbClr val="99CC00"/>
              </a:buClr>
              <a:buFontTx/>
              <a:buChar char="•"/>
            </a:pPr>
            <a:r>
              <a:rPr lang="en-AU" altLang="en-US" sz="1500" kern="0" dirty="0">
                <a:solidFill>
                  <a:srgbClr val="000000"/>
                </a:solidFill>
                <a:latin typeface="Arial" panose="020B0604020202020204" pitchFamily="34" charset="0"/>
                <a:cs typeface="Arial" panose="020B0604020202020204" pitchFamily="34" charset="0"/>
              </a:rPr>
              <a:t>Ensure the “compassionate &amp; compelling” circumstances in which students may defer or suspend their studies are clearly understood by staff &amp; students:</a:t>
            </a:r>
          </a:p>
          <a:p>
            <a:pPr lvl="1" eaLnBrk="0" fontAlgn="base" hangingPunct="0">
              <a:spcAft>
                <a:spcPct val="0"/>
              </a:spcAft>
              <a:buClr>
                <a:srgbClr val="99CC00"/>
              </a:buClr>
              <a:buFontTx/>
              <a:buChar char="–"/>
            </a:pPr>
            <a:r>
              <a:rPr lang="en-AU" altLang="en-US" sz="1500" kern="0" dirty="0">
                <a:solidFill>
                  <a:srgbClr val="000000"/>
                </a:solidFill>
                <a:latin typeface="Arial" panose="020B0604020202020204" pitchFamily="34" charset="0"/>
                <a:cs typeface="Arial" panose="020B0604020202020204" pitchFamily="34" charset="0"/>
              </a:rPr>
              <a:t>circumstances include family, medical or ‘well being’ reasons that impact on a student’s ability to maintain their enrolment</a:t>
            </a:r>
          </a:p>
          <a:p>
            <a:pPr lvl="1" eaLnBrk="0" fontAlgn="base" hangingPunct="0">
              <a:spcAft>
                <a:spcPct val="0"/>
              </a:spcAft>
              <a:buClr>
                <a:srgbClr val="99CC00"/>
              </a:buClr>
              <a:buFontTx/>
              <a:buChar char="–"/>
            </a:pPr>
            <a:r>
              <a:rPr lang="en-AU" altLang="en-US" sz="1500" kern="0" dirty="0">
                <a:solidFill>
                  <a:srgbClr val="000000"/>
                </a:solidFill>
                <a:latin typeface="Arial" panose="020B0604020202020204" pitchFamily="34" charset="0"/>
                <a:cs typeface="Arial" panose="020B0604020202020204" pitchFamily="34" charset="0"/>
              </a:rPr>
              <a:t>Circumstances which generally fall outside these grounds are: </a:t>
            </a:r>
          </a:p>
          <a:p>
            <a:pPr lvl="2" eaLnBrk="0" fontAlgn="base" hangingPunct="0">
              <a:spcAft>
                <a:spcPct val="0"/>
              </a:spcAft>
              <a:buClr>
                <a:srgbClr val="99CC00"/>
              </a:buClr>
              <a:buFontTx/>
              <a:buChar char="•"/>
            </a:pPr>
            <a:r>
              <a:rPr lang="en-AU" altLang="en-US" sz="1500" kern="0" dirty="0">
                <a:solidFill>
                  <a:srgbClr val="000000"/>
                </a:solidFill>
                <a:latin typeface="Arial" panose="020B0604020202020204" pitchFamily="34" charset="0"/>
                <a:cs typeface="Arial" panose="020B0604020202020204" pitchFamily="34" charset="0"/>
              </a:rPr>
              <a:t>Travel &amp; employment opportunities </a:t>
            </a:r>
          </a:p>
          <a:p>
            <a:pPr lvl="2" eaLnBrk="0" fontAlgn="base" hangingPunct="0">
              <a:spcAft>
                <a:spcPct val="0"/>
              </a:spcAft>
              <a:buClr>
                <a:srgbClr val="99CC00"/>
              </a:buClr>
              <a:buFontTx/>
              <a:buChar char="•"/>
            </a:pPr>
            <a:r>
              <a:rPr lang="en-AU" altLang="en-US" sz="1500" kern="0" dirty="0">
                <a:solidFill>
                  <a:srgbClr val="000000"/>
                </a:solidFill>
                <a:latin typeface="Arial" panose="020B0604020202020204" pitchFamily="34" charset="0"/>
                <a:cs typeface="Arial" panose="020B0604020202020204" pitchFamily="34" charset="0"/>
              </a:rPr>
              <a:t>Family or customary obligations such as weddings </a:t>
            </a:r>
          </a:p>
          <a:p>
            <a:pPr lvl="2" eaLnBrk="0" fontAlgn="base" hangingPunct="0">
              <a:spcAft>
                <a:spcPct val="0"/>
              </a:spcAft>
              <a:buClr>
                <a:srgbClr val="99CC00"/>
              </a:buClr>
              <a:buFontTx/>
              <a:buChar char="•"/>
            </a:pPr>
            <a:r>
              <a:rPr lang="en-AU" altLang="en-US" sz="1500" kern="0" dirty="0">
                <a:solidFill>
                  <a:srgbClr val="000000"/>
                </a:solidFill>
                <a:latin typeface="Arial" panose="020B0604020202020204" pitchFamily="34" charset="0"/>
                <a:cs typeface="Arial" panose="020B0604020202020204" pitchFamily="34" charset="0"/>
              </a:rPr>
              <a:t>Relationship problems </a:t>
            </a:r>
          </a:p>
          <a:p>
            <a:pPr lvl="2" eaLnBrk="0" fontAlgn="base" hangingPunct="0">
              <a:spcAft>
                <a:spcPct val="0"/>
              </a:spcAft>
              <a:buClr>
                <a:srgbClr val="99CC00"/>
              </a:buClr>
              <a:buFontTx/>
              <a:buChar char="•"/>
            </a:pPr>
            <a:r>
              <a:rPr lang="en-AU" altLang="en-US" sz="1500" kern="0" dirty="0">
                <a:solidFill>
                  <a:srgbClr val="000000"/>
                </a:solidFill>
                <a:latin typeface="Arial" panose="020B0604020202020204" pitchFamily="34" charset="0"/>
                <a:cs typeface="Arial" panose="020B0604020202020204" pitchFamily="34" charset="0"/>
              </a:rPr>
              <a:t>Financial difficulties </a:t>
            </a:r>
            <a:endParaRPr lang="en-AU" altLang="en-US" sz="1400" kern="0" dirty="0">
              <a:solidFill>
                <a:srgbClr val="000000"/>
              </a:solidFill>
              <a:latin typeface="Arial" panose="020B0604020202020204" pitchFamily="34" charset="0"/>
              <a:cs typeface="Arial" panose="020B0604020202020204" pitchFamily="34" charset="0"/>
            </a:endParaRPr>
          </a:p>
          <a:p>
            <a:pPr lvl="0" eaLnBrk="0" fontAlgn="base" hangingPunct="0">
              <a:spcAft>
                <a:spcPct val="0"/>
              </a:spcAft>
              <a:buClr>
                <a:srgbClr val="99CC00"/>
              </a:buClr>
              <a:buFontTx/>
              <a:buChar char="•"/>
            </a:pPr>
            <a:r>
              <a:rPr lang="en-AU" altLang="en-US" sz="1400" kern="0" dirty="0">
                <a:solidFill>
                  <a:srgbClr val="000000"/>
                </a:solidFill>
                <a:latin typeface="Arial" panose="020B0604020202020204" pitchFamily="34" charset="0"/>
                <a:cs typeface="Arial" panose="020B0604020202020204" pitchFamily="34" charset="0"/>
              </a:rPr>
              <a:t>Develop documented procedures for assessing, approving &amp; recording a deferment of the commencement of study or suspension of study for the student</a:t>
            </a:r>
          </a:p>
          <a:p>
            <a:pPr lvl="0" fontAlgn="base">
              <a:spcAft>
                <a:spcPct val="0"/>
              </a:spcAft>
              <a:buClr>
                <a:srgbClr val="99CC00"/>
              </a:buClr>
              <a:buNone/>
            </a:pPr>
            <a:endParaRPr lang="en-AU" altLang="en-US" sz="1400" kern="0" dirty="0">
              <a:solidFill>
                <a:srgbClr val="4D4A46"/>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AU" dirty="0"/>
              <a:t>University of Adelaide</a:t>
            </a:r>
          </a:p>
        </p:txBody>
      </p:sp>
      <p:sp>
        <p:nvSpPr>
          <p:cNvPr id="5" name="Slide Number Placeholder 4"/>
          <p:cNvSpPr>
            <a:spLocks noGrp="1"/>
          </p:cNvSpPr>
          <p:nvPr>
            <p:ph type="sldNum" sz="quarter" idx="12"/>
          </p:nvPr>
        </p:nvSpPr>
        <p:spPr/>
        <p:txBody>
          <a:bodyPr/>
          <a:lstStyle/>
          <a:p>
            <a:fld id="{7E8AFECB-488C-4862-A863-69DB259C81CD}" type="slidenum">
              <a:rPr lang="en-AU" smtClean="0"/>
              <a:pPr/>
              <a:t>28</a:t>
            </a:fld>
            <a:endParaRPr lang="en-AU" dirty="0"/>
          </a:p>
        </p:txBody>
      </p:sp>
      <p:sp>
        <p:nvSpPr>
          <p:cNvPr id="7" name="TextBox 6"/>
          <p:cNvSpPr txBox="1"/>
          <p:nvPr/>
        </p:nvSpPr>
        <p:spPr>
          <a:xfrm>
            <a:off x="649232" y="692696"/>
            <a:ext cx="8027223" cy="1077218"/>
          </a:xfrm>
          <a:prstGeom prst="rect">
            <a:avLst/>
          </a:prstGeom>
          <a:noFill/>
        </p:spPr>
        <p:txBody>
          <a:bodyPr wrap="square" rtlCol="0">
            <a:spAutoFit/>
          </a:bodyPr>
          <a:lstStyle/>
          <a:p>
            <a:r>
              <a:rPr lang="en-AU" altLang="en-US" sz="3200" kern="0" dirty="0">
                <a:solidFill>
                  <a:srgbClr val="0060A8"/>
                </a:solidFill>
                <a:latin typeface="Georgia" panose="02040502050405020303" pitchFamily="18" charset="0"/>
              </a:rPr>
              <a:t>Standard 9 – Deferring, suspending or cancelling the overseas student’s enrolment</a:t>
            </a:r>
          </a:p>
        </p:txBody>
      </p:sp>
    </p:spTree>
    <p:extLst>
      <p:ext uri="{BB962C8B-B14F-4D97-AF65-F5344CB8AC3E}">
        <p14:creationId xmlns:p14="http://schemas.microsoft.com/office/powerpoint/2010/main" val="639403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92696"/>
            <a:ext cx="8352928" cy="5782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332656"/>
            <a:ext cx="8352928" cy="360040"/>
          </a:xfrm>
        </p:spPr>
        <p:style>
          <a:lnRef idx="1">
            <a:schemeClr val="accent1"/>
          </a:lnRef>
          <a:fillRef idx="3">
            <a:schemeClr val="accent1"/>
          </a:fillRef>
          <a:effectRef idx="2">
            <a:schemeClr val="accent1"/>
          </a:effectRef>
          <a:fontRef idx="minor">
            <a:schemeClr val="lt1"/>
          </a:fontRef>
        </p:style>
        <p:txBody>
          <a:bodyPr>
            <a:noAutofit/>
          </a:bodyPr>
          <a:lstStyle/>
          <a:p>
            <a:r>
              <a:rPr lang="en-AU" sz="1800" dirty="0"/>
              <a:t>ESOS Act 2000 (</a:t>
            </a:r>
            <a:r>
              <a:rPr lang="en-AU" sz="1800" dirty="0" err="1"/>
              <a:t>Cth</a:t>
            </a:r>
            <a:r>
              <a:rPr lang="en-AU" sz="1800" dirty="0"/>
              <a:t>)</a:t>
            </a:r>
          </a:p>
        </p:txBody>
      </p:sp>
      <p:sp>
        <p:nvSpPr>
          <p:cNvPr id="3" name="Content Placeholder 2"/>
          <p:cNvSpPr>
            <a:spLocks noGrp="1"/>
          </p:cNvSpPr>
          <p:nvPr>
            <p:ph idx="1"/>
          </p:nvPr>
        </p:nvSpPr>
        <p:spPr>
          <a:xfrm>
            <a:off x="755575" y="836712"/>
            <a:ext cx="7920879" cy="5328592"/>
          </a:xfrm>
        </p:spPr>
        <p:txBody>
          <a:bodyPr>
            <a:noAutofit/>
          </a:bodyPr>
          <a:lstStyle/>
          <a:p>
            <a:pPr marL="0" indent="0">
              <a:buClr>
                <a:srgbClr val="00B050"/>
              </a:buClr>
              <a:buNone/>
            </a:pPr>
            <a:endParaRPr lang="en-AU" sz="1600" dirty="0">
              <a:latin typeface="Arial" panose="020B0604020202020204" pitchFamily="34" charset="0"/>
              <a:ea typeface="Verdana" panose="020B0604030504040204" pitchFamily="34" charset="0"/>
              <a:cs typeface="Arial" panose="020B0604020202020204" pitchFamily="34" charset="0"/>
            </a:endParaRPr>
          </a:p>
          <a:p>
            <a:pPr marL="0" indent="0">
              <a:buClr>
                <a:srgbClr val="00B050"/>
              </a:buClr>
              <a:buNone/>
            </a:pPr>
            <a:endParaRPr lang="en-AU" sz="1600" dirty="0">
              <a:latin typeface="Arial" panose="020B0604020202020204" pitchFamily="34" charset="0"/>
              <a:ea typeface="Verdana" panose="020B0604030504040204" pitchFamily="34" charset="0"/>
              <a:cs typeface="Arial" panose="020B0604020202020204" pitchFamily="34" charset="0"/>
            </a:endParaRPr>
          </a:p>
          <a:p>
            <a:pPr marL="0" indent="0">
              <a:buClr>
                <a:srgbClr val="00B050"/>
              </a:buClr>
              <a:buNone/>
            </a:pPr>
            <a:endParaRPr lang="en-AU" sz="1600" dirty="0">
              <a:latin typeface="Arial" panose="020B0604020202020204" pitchFamily="34" charset="0"/>
              <a:ea typeface="Verdana" panose="020B0604030504040204" pitchFamily="34" charset="0"/>
              <a:cs typeface="Arial" panose="020B0604020202020204" pitchFamily="34" charset="0"/>
            </a:endParaRPr>
          </a:p>
          <a:p>
            <a:pPr marL="0" lvl="0" indent="0" eaLnBrk="0" fontAlgn="base" hangingPunct="0">
              <a:spcAft>
                <a:spcPct val="0"/>
              </a:spcAft>
              <a:buClr>
                <a:srgbClr val="99CC00"/>
              </a:buClr>
              <a:buNone/>
            </a:pPr>
            <a:r>
              <a:rPr lang="en-AU" altLang="en-US" sz="1600" kern="0" dirty="0">
                <a:solidFill>
                  <a:srgbClr val="000000"/>
                </a:solidFill>
                <a:latin typeface="Arial" panose="020B0604020202020204" pitchFamily="34" charset="0"/>
                <a:cs typeface="Arial" panose="020B0604020202020204" pitchFamily="34" charset="0"/>
              </a:rPr>
              <a:t>Students have the right to formally appeal decisions and make complaints in relation to their program and university services. The University’s complaints &amp; appeals processes must be independent, easily &amp; immediately accessible, &amp; inexpensive for the parties involved.</a:t>
            </a:r>
          </a:p>
          <a:p>
            <a:pPr lvl="0" eaLnBrk="0" fontAlgn="base" hangingPunct="0">
              <a:spcAft>
                <a:spcPct val="0"/>
              </a:spcAft>
              <a:buClr>
                <a:srgbClr val="99CC00"/>
              </a:buClr>
              <a:buFontTx/>
              <a:buChar char="•"/>
            </a:pPr>
            <a:endParaRPr lang="en-AU" altLang="en-US" sz="1600" kern="0" dirty="0">
              <a:solidFill>
                <a:srgbClr val="000000"/>
              </a:solidFill>
              <a:latin typeface="Arial" panose="020B0604020202020204" pitchFamily="34" charset="0"/>
              <a:cs typeface="Arial" panose="020B0604020202020204" pitchFamily="34" charset="0"/>
            </a:endParaRPr>
          </a:p>
          <a:p>
            <a:pPr lvl="0" eaLnBrk="0" fontAlgn="base" hangingPunct="0">
              <a:spcAft>
                <a:spcPct val="0"/>
              </a:spcAft>
              <a:buClr>
                <a:srgbClr val="99CC00"/>
              </a:buClr>
              <a:buNone/>
            </a:pPr>
            <a:r>
              <a:rPr lang="en-AU" altLang="en-US" sz="1600" b="1" kern="0" dirty="0">
                <a:solidFill>
                  <a:srgbClr val="000000"/>
                </a:solidFill>
                <a:latin typeface="Arial" panose="020B0604020202020204" pitchFamily="34" charset="0"/>
                <a:cs typeface="Arial" panose="020B0604020202020204" pitchFamily="34" charset="0"/>
              </a:rPr>
              <a:t>University obligations:</a:t>
            </a:r>
          </a:p>
          <a:p>
            <a:pPr lvl="0" eaLnBrk="0" fontAlgn="base" hangingPunct="0">
              <a:spcAft>
                <a:spcPct val="0"/>
              </a:spcAft>
              <a:buClr>
                <a:srgbClr val="99CC00"/>
              </a:buClr>
              <a:buNone/>
            </a:pPr>
            <a:endParaRPr lang="en-AU" altLang="en-US" sz="1600" kern="0" dirty="0">
              <a:solidFill>
                <a:srgbClr val="000000"/>
              </a:solidFill>
              <a:latin typeface="Arial" panose="020B0604020202020204" pitchFamily="34" charset="0"/>
              <a:cs typeface="Arial" panose="020B0604020202020204" pitchFamily="34" charset="0"/>
            </a:endParaRPr>
          </a:p>
          <a:p>
            <a:pPr lvl="0" eaLnBrk="0" fontAlgn="base" hangingPunct="0">
              <a:spcAft>
                <a:spcPct val="0"/>
              </a:spcAft>
              <a:buClr>
                <a:srgbClr val="99CC00"/>
              </a:buClr>
              <a:buFontTx/>
              <a:buChar char="•"/>
            </a:pPr>
            <a:r>
              <a:rPr lang="en-AU" altLang="en-US" sz="1500" kern="0" dirty="0">
                <a:solidFill>
                  <a:srgbClr val="000000"/>
                </a:solidFill>
                <a:latin typeface="Arial" panose="020B0604020202020204" pitchFamily="34" charset="0"/>
                <a:cs typeface="Arial" panose="020B0604020202020204" pitchFamily="34" charset="0"/>
              </a:rPr>
              <a:t>Ensure </a:t>
            </a:r>
            <a:r>
              <a:rPr lang="en-AU" altLang="en-US" sz="1500" kern="0" dirty="0">
                <a:solidFill>
                  <a:srgbClr val="000000"/>
                </a:solidFill>
                <a:latin typeface="Arial" panose="020B0604020202020204" pitchFamily="34" charset="0"/>
                <a:cs typeface="Arial" panose="020B0604020202020204" pitchFamily="34" charset="0"/>
                <a:hlinkClick r:id="rId4"/>
              </a:rPr>
              <a:t>documented procedures</a:t>
            </a:r>
            <a:r>
              <a:rPr lang="en-AU" altLang="en-US" sz="1500" kern="0" dirty="0">
                <a:solidFill>
                  <a:srgbClr val="000000"/>
                </a:solidFill>
                <a:latin typeface="Arial" panose="020B0604020202020204" pitchFamily="34" charset="0"/>
                <a:cs typeface="Arial" panose="020B0604020202020204" pitchFamily="34" charset="0"/>
              </a:rPr>
              <a:t> are in place for students wishing to lodge a formal complaint if a matter cannot be resolved informally </a:t>
            </a:r>
          </a:p>
          <a:p>
            <a:pPr lvl="0" eaLnBrk="0" fontAlgn="base" hangingPunct="0">
              <a:spcAft>
                <a:spcPct val="0"/>
              </a:spcAft>
              <a:buClr>
                <a:srgbClr val="99CC00"/>
              </a:buClr>
              <a:buFontTx/>
              <a:buChar char="•"/>
            </a:pPr>
            <a:r>
              <a:rPr lang="en-AU" altLang="en-US" sz="1500" kern="0" dirty="0">
                <a:solidFill>
                  <a:srgbClr val="000000"/>
                </a:solidFill>
                <a:latin typeface="Arial" panose="020B0604020202020204" pitchFamily="34" charset="0"/>
                <a:cs typeface="Arial" panose="020B0604020202020204" pitchFamily="34" charset="0"/>
              </a:rPr>
              <a:t>Ensure that an independent &amp; external authority is available to hear the complaint or appeal arising from the internal process</a:t>
            </a:r>
          </a:p>
          <a:p>
            <a:pPr lvl="0" eaLnBrk="0" fontAlgn="base" hangingPunct="0">
              <a:spcAft>
                <a:spcPct val="0"/>
              </a:spcAft>
              <a:buClr>
                <a:srgbClr val="99CC00"/>
              </a:buClr>
              <a:buFontTx/>
              <a:buChar char="•"/>
            </a:pPr>
            <a:r>
              <a:rPr lang="en-AU" altLang="en-US" sz="1500" kern="0" dirty="0">
                <a:solidFill>
                  <a:srgbClr val="000000"/>
                </a:solidFill>
                <a:latin typeface="Arial" panose="020B0604020202020204" pitchFamily="34" charset="0"/>
                <a:cs typeface="Arial" panose="020B0604020202020204" pitchFamily="34" charset="0"/>
              </a:rPr>
              <a:t>If a student is not successful in the University’s internal review process, inform them of their right to access external complaints handling processes within 10 working days of the formal lodgement of the appeal, and ensure their student enrolment is maintained during this time</a:t>
            </a:r>
          </a:p>
          <a:p>
            <a:pPr lvl="0" eaLnBrk="0" fontAlgn="base" hangingPunct="0">
              <a:spcAft>
                <a:spcPct val="0"/>
              </a:spcAft>
              <a:buClr>
                <a:srgbClr val="99CC00"/>
              </a:buClr>
              <a:buFontTx/>
              <a:buChar char="•"/>
            </a:pPr>
            <a:r>
              <a:rPr lang="en-AU" altLang="en-US" sz="1500" kern="0" dirty="0">
                <a:solidFill>
                  <a:srgbClr val="000000"/>
                </a:solidFill>
                <a:latin typeface="Arial" panose="020B0604020202020204" pitchFamily="34" charset="0"/>
                <a:cs typeface="Arial" panose="020B0604020202020204" pitchFamily="34" charset="0"/>
              </a:rPr>
              <a:t>Where the final decision supports the student, immediately implement the decision</a:t>
            </a:r>
          </a:p>
          <a:p>
            <a:pPr lvl="0" eaLnBrk="0" fontAlgn="base" hangingPunct="0">
              <a:spcAft>
                <a:spcPct val="0"/>
              </a:spcAft>
              <a:buClr>
                <a:srgbClr val="99CC00"/>
              </a:buClr>
              <a:buNone/>
            </a:pPr>
            <a:endParaRPr lang="en-AU" altLang="en-US" sz="1600" kern="0" dirty="0">
              <a:solidFill>
                <a:srgbClr val="4D4A46"/>
              </a:solidFill>
              <a:latin typeface="Arial" panose="020B0604020202020204" pitchFamily="34" charset="0"/>
              <a:cs typeface="Arial" panose="020B0604020202020204" pitchFamily="34" charset="0"/>
            </a:endParaRPr>
          </a:p>
          <a:p>
            <a:pPr lvl="0" eaLnBrk="0" fontAlgn="base" hangingPunct="0">
              <a:spcAft>
                <a:spcPct val="0"/>
              </a:spcAft>
              <a:buClr>
                <a:srgbClr val="99CC00"/>
              </a:buClr>
              <a:buNone/>
              <a:defRPr/>
            </a:pPr>
            <a:endParaRPr lang="en-AU" altLang="en-US" sz="1600" kern="0" dirty="0">
              <a:solidFill>
                <a:srgbClr val="FF000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AU" dirty="0"/>
              <a:t>University of Adelaide</a:t>
            </a:r>
          </a:p>
        </p:txBody>
      </p:sp>
      <p:sp>
        <p:nvSpPr>
          <p:cNvPr id="5" name="Slide Number Placeholder 4"/>
          <p:cNvSpPr>
            <a:spLocks noGrp="1"/>
          </p:cNvSpPr>
          <p:nvPr>
            <p:ph type="sldNum" sz="quarter" idx="12"/>
          </p:nvPr>
        </p:nvSpPr>
        <p:spPr/>
        <p:txBody>
          <a:bodyPr/>
          <a:lstStyle/>
          <a:p>
            <a:fld id="{7E8AFECB-488C-4862-A863-69DB259C81CD}" type="slidenum">
              <a:rPr lang="en-AU" smtClean="0"/>
              <a:pPr/>
              <a:t>29</a:t>
            </a:fld>
            <a:endParaRPr lang="en-AU" dirty="0"/>
          </a:p>
        </p:txBody>
      </p:sp>
      <p:sp>
        <p:nvSpPr>
          <p:cNvPr id="7" name="TextBox 6"/>
          <p:cNvSpPr txBox="1"/>
          <p:nvPr/>
        </p:nvSpPr>
        <p:spPr>
          <a:xfrm>
            <a:off x="702402" y="975643"/>
            <a:ext cx="8027223" cy="584775"/>
          </a:xfrm>
          <a:prstGeom prst="rect">
            <a:avLst/>
          </a:prstGeom>
          <a:noFill/>
        </p:spPr>
        <p:txBody>
          <a:bodyPr wrap="square" rtlCol="0">
            <a:spAutoFit/>
          </a:bodyPr>
          <a:lstStyle/>
          <a:p>
            <a:r>
              <a:rPr lang="en-AU" altLang="en-US" sz="3200" kern="0" dirty="0">
                <a:solidFill>
                  <a:srgbClr val="0060A8"/>
                </a:solidFill>
                <a:latin typeface="Georgia" panose="02040502050405020303" pitchFamily="18" charset="0"/>
              </a:rPr>
              <a:t>Standard 10 – Complaints and Appeals</a:t>
            </a:r>
          </a:p>
        </p:txBody>
      </p:sp>
    </p:spTree>
    <p:extLst>
      <p:ext uri="{BB962C8B-B14F-4D97-AF65-F5344CB8AC3E}">
        <p14:creationId xmlns:p14="http://schemas.microsoft.com/office/powerpoint/2010/main" val="1666721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92696"/>
            <a:ext cx="8352928" cy="5782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332656"/>
            <a:ext cx="8352928" cy="360040"/>
          </a:xfrm>
        </p:spPr>
        <p:style>
          <a:lnRef idx="1">
            <a:schemeClr val="accent1"/>
          </a:lnRef>
          <a:fillRef idx="3">
            <a:schemeClr val="accent1"/>
          </a:fillRef>
          <a:effectRef idx="2">
            <a:schemeClr val="accent1"/>
          </a:effectRef>
          <a:fontRef idx="minor">
            <a:schemeClr val="lt1"/>
          </a:fontRef>
        </p:style>
        <p:txBody>
          <a:bodyPr>
            <a:noAutofit/>
          </a:bodyPr>
          <a:lstStyle/>
          <a:p>
            <a:r>
              <a:rPr lang="en-AU" sz="1800" dirty="0"/>
              <a:t>ESOS Act 2000 (</a:t>
            </a:r>
            <a:r>
              <a:rPr lang="en-AU" sz="1800" dirty="0" err="1"/>
              <a:t>Cth</a:t>
            </a:r>
            <a:r>
              <a:rPr lang="en-AU" sz="1800" dirty="0"/>
              <a:t>)</a:t>
            </a:r>
          </a:p>
        </p:txBody>
      </p:sp>
      <p:sp>
        <p:nvSpPr>
          <p:cNvPr id="3" name="Content Placeholder 2"/>
          <p:cNvSpPr>
            <a:spLocks noGrp="1"/>
          </p:cNvSpPr>
          <p:nvPr>
            <p:ph idx="1"/>
          </p:nvPr>
        </p:nvSpPr>
        <p:spPr>
          <a:xfrm>
            <a:off x="721241" y="1196752"/>
            <a:ext cx="7883207" cy="5328592"/>
          </a:xfrm>
        </p:spPr>
        <p:txBody>
          <a:bodyPr>
            <a:normAutofit/>
          </a:bodyPr>
          <a:lstStyle/>
          <a:p>
            <a:pPr marL="0" indent="0">
              <a:buClr>
                <a:srgbClr val="00B050"/>
              </a:buClr>
              <a:buNone/>
            </a:pPr>
            <a:endParaRPr lang="en-AU" sz="1600" dirty="0">
              <a:latin typeface="Arial" panose="020B0604020202020204" pitchFamily="34" charset="0"/>
              <a:ea typeface="Verdana" panose="020B0604030504040204" pitchFamily="34" charset="0"/>
              <a:cs typeface="Arial" panose="020B0604020202020204" pitchFamily="34" charset="0"/>
            </a:endParaRPr>
          </a:p>
          <a:p>
            <a:pPr marL="0" indent="0">
              <a:buClr>
                <a:srgbClr val="00B050"/>
              </a:buClr>
              <a:buNone/>
            </a:pPr>
            <a:endParaRPr lang="en-AU" sz="1600" dirty="0">
              <a:latin typeface="Arial" panose="020B0604020202020204" pitchFamily="34" charset="0"/>
              <a:ea typeface="Verdana" panose="020B0604030504040204" pitchFamily="34" charset="0"/>
              <a:cs typeface="Arial" panose="020B0604020202020204" pitchFamily="34" charset="0"/>
            </a:endParaRPr>
          </a:p>
          <a:p>
            <a:pPr lvl="0" eaLnBrk="0" fontAlgn="base" hangingPunct="0">
              <a:spcAft>
                <a:spcPct val="0"/>
              </a:spcAft>
              <a:buClr>
                <a:srgbClr val="99CC00"/>
              </a:buClr>
              <a:buFontTx/>
              <a:buChar char="•"/>
              <a:defRPr/>
            </a:pPr>
            <a:r>
              <a:rPr lang="en-AU" altLang="en-US" sz="1600" kern="0" dirty="0">
                <a:solidFill>
                  <a:srgbClr val="000000"/>
                </a:solidFill>
                <a:latin typeface="Arial" panose="020B0604020202020204" pitchFamily="34" charset="0"/>
                <a:cs typeface="Arial" panose="020B0604020202020204" pitchFamily="34" charset="0"/>
              </a:rPr>
              <a:t>Requires all registered education &amp; training providers offering programs in Australia to international students on a student visa to: </a:t>
            </a:r>
          </a:p>
          <a:p>
            <a:pPr lvl="1" eaLnBrk="0" fontAlgn="base" hangingPunct="0">
              <a:spcAft>
                <a:spcPct val="0"/>
              </a:spcAft>
              <a:buClr>
                <a:srgbClr val="99CC00"/>
              </a:buClr>
              <a:buFontTx/>
              <a:buChar char="–"/>
              <a:defRPr/>
            </a:pPr>
            <a:endParaRPr lang="en-AU" altLang="en-US" sz="1600" kern="0" dirty="0">
              <a:solidFill>
                <a:srgbClr val="000000"/>
              </a:solidFill>
              <a:latin typeface="Arial" panose="020B0604020202020204" pitchFamily="34" charset="0"/>
              <a:cs typeface="Arial" panose="020B0604020202020204" pitchFamily="34" charset="0"/>
            </a:endParaRPr>
          </a:p>
          <a:p>
            <a:pPr lvl="1" eaLnBrk="0" fontAlgn="base" hangingPunct="0">
              <a:spcAft>
                <a:spcPct val="0"/>
              </a:spcAft>
              <a:buClr>
                <a:srgbClr val="99CC00"/>
              </a:buClr>
              <a:buFontTx/>
              <a:buChar char="–"/>
              <a:defRPr/>
            </a:pPr>
            <a:r>
              <a:rPr lang="en-AU" altLang="en-US" sz="1500" kern="0" dirty="0">
                <a:solidFill>
                  <a:srgbClr val="000000"/>
                </a:solidFill>
                <a:latin typeface="Arial" panose="020B0604020202020204" pitchFamily="34" charset="0"/>
                <a:cs typeface="Arial" panose="020B0604020202020204" pitchFamily="34" charset="0"/>
              </a:rPr>
              <a:t>Register on the </a:t>
            </a:r>
            <a:r>
              <a:rPr lang="en-AU" sz="1500" kern="0" dirty="0">
                <a:solidFill>
                  <a:srgbClr val="000000"/>
                </a:solidFill>
                <a:latin typeface="Arial" panose="020B0604020202020204" pitchFamily="34" charset="0"/>
                <a:cs typeface="Arial" panose="020B0604020202020204" pitchFamily="34" charset="0"/>
              </a:rPr>
              <a:t>Commonwealth Register of Institutions and Courses for Overseas Students (CRICOS)</a:t>
            </a:r>
            <a:endParaRPr lang="en-AU" altLang="en-US" sz="1500" kern="0" dirty="0">
              <a:solidFill>
                <a:srgbClr val="000000"/>
              </a:solidFill>
              <a:latin typeface="Arial" panose="020B0604020202020204" pitchFamily="34" charset="0"/>
              <a:cs typeface="Arial" panose="020B0604020202020204" pitchFamily="34" charset="0"/>
            </a:endParaRPr>
          </a:p>
          <a:p>
            <a:pPr lvl="1" eaLnBrk="0" fontAlgn="base" hangingPunct="0">
              <a:spcAft>
                <a:spcPct val="0"/>
              </a:spcAft>
              <a:buClr>
                <a:srgbClr val="99CC00"/>
              </a:buClr>
              <a:buFontTx/>
              <a:buChar char="–"/>
              <a:defRPr/>
            </a:pPr>
            <a:endParaRPr lang="en-AU" altLang="en-US" sz="1500" kern="0" dirty="0">
              <a:solidFill>
                <a:srgbClr val="000000"/>
              </a:solidFill>
              <a:latin typeface="Arial" panose="020B0604020202020204" pitchFamily="34" charset="0"/>
              <a:cs typeface="Arial" panose="020B0604020202020204" pitchFamily="34" charset="0"/>
            </a:endParaRPr>
          </a:p>
          <a:p>
            <a:pPr lvl="1" eaLnBrk="0" fontAlgn="base" hangingPunct="0">
              <a:spcAft>
                <a:spcPct val="0"/>
              </a:spcAft>
              <a:buClr>
                <a:srgbClr val="99CC00"/>
              </a:buClr>
              <a:buFontTx/>
              <a:buChar char="–"/>
              <a:defRPr/>
            </a:pPr>
            <a:r>
              <a:rPr lang="en-AU" altLang="en-US" sz="1500" kern="0" dirty="0">
                <a:solidFill>
                  <a:srgbClr val="000000"/>
                </a:solidFill>
                <a:latin typeface="Arial" panose="020B0604020202020204" pitchFamily="34" charset="0"/>
                <a:cs typeface="Arial" panose="020B0604020202020204" pitchFamily="34" charset="0"/>
              </a:rPr>
              <a:t>Meet quality assurance standards </a:t>
            </a:r>
          </a:p>
          <a:p>
            <a:pPr lvl="1" eaLnBrk="0" fontAlgn="base" hangingPunct="0">
              <a:spcAft>
                <a:spcPct val="0"/>
              </a:spcAft>
              <a:buClr>
                <a:srgbClr val="99CC00"/>
              </a:buClr>
              <a:buFontTx/>
              <a:buChar char="–"/>
              <a:defRPr/>
            </a:pPr>
            <a:endParaRPr lang="en-AU" altLang="en-US" sz="1500" kern="0" dirty="0">
              <a:solidFill>
                <a:srgbClr val="000000"/>
              </a:solidFill>
              <a:latin typeface="Arial" panose="020B0604020202020204" pitchFamily="34" charset="0"/>
              <a:cs typeface="Arial" panose="020B0604020202020204" pitchFamily="34" charset="0"/>
            </a:endParaRPr>
          </a:p>
          <a:p>
            <a:pPr lvl="1" eaLnBrk="0" fontAlgn="base" hangingPunct="0">
              <a:spcAft>
                <a:spcPct val="0"/>
              </a:spcAft>
              <a:buClr>
                <a:srgbClr val="99CC00"/>
              </a:buClr>
              <a:buFontTx/>
              <a:buChar char="–"/>
              <a:defRPr/>
            </a:pPr>
            <a:r>
              <a:rPr lang="en-AU" altLang="en-US" sz="1500" kern="0" dirty="0">
                <a:solidFill>
                  <a:srgbClr val="000000"/>
                </a:solidFill>
                <a:latin typeface="Arial" panose="020B0604020202020204" pitchFamily="34" charset="0"/>
                <a:cs typeface="Arial" panose="020B0604020202020204" pitchFamily="34" charset="0"/>
              </a:rPr>
              <a:t>Comply with tuition &amp; financial assurance requirements </a:t>
            </a:r>
          </a:p>
          <a:p>
            <a:pPr lvl="1" eaLnBrk="0" fontAlgn="base" hangingPunct="0">
              <a:spcAft>
                <a:spcPct val="0"/>
              </a:spcAft>
              <a:buClr>
                <a:srgbClr val="99CC00"/>
              </a:buClr>
              <a:buFontTx/>
              <a:buChar char="–"/>
              <a:defRPr/>
            </a:pPr>
            <a:endParaRPr lang="en-AU" altLang="en-US" sz="1500" kern="0" dirty="0">
              <a:solidFill>
                <a:srgbClr val="000000"/>
              </a:solidFill>
              <a:latin typeface="Arial" panose="020B0604020202020204" pitchFamily="34" charset="0"/>
              <a:cs typeface="Arial" panose="020B0604020202020204" pitchFamily="34" charset="0"/>
            </a:endParaRPr>
          </a:p>
          <a:p>
            <a:pPr lvl="1" eaLnBrk="0" fontAlgn="base" hangingPunct="0">
              <a:spcAft>
                <a:spcPct val="0"/>
              </a:spcAft>
              <a:buClr>
                <a:srgbClr val="99CC00"/>
              </a:buClr>
              <a:buFontTx/>
              <a:buChar char="–"/>
              <a:defRPr/>
            </a:pPr>
            <a:r>
              <a:rPr lang="en-AU" altLang="en-US" sz="1500" kern="0" dirty="0">
                <a:solidFill>
                  <a:srgbClr val="000000"/>
                </a:solidFill>
                <a:latin typeface="Arial" panose="020B0604020202020204" pitchFamily="34" charset="0"/>
                <a:cs typeface="Arial" panose="020B0604020202020204" pitchFamily="34" charset="0"/>
              </a:rPr>
              <a:t>Meet the obligations of registered providers </a:t>
            </a:r>
          </a:p>
          <a:p>
            <a:pPr lvl="1" eaLnBrk="0" fontAlgn="base" hangingPunct="0">
              <a:spcAft>
                <a:spcPct val="0"/>
              </a:spcAft>
              <a:buClr>
                <a:srgbClr val="99CC00"/>
              </a:buClr>
              <a:buNone/>
              <a:defRPr/>
            </a:pPr>
            <a:endParaRPr lang="en-AU" altLang="en-US" sz="1500" kern="0" dirty="0">
              <a:solidFill>
                <a:srgbClr val="000000"/>
              </a:solidFill>
              <a:latin typeface="Arial" panose="020B0604020202020204" pitchFamily="34" charset="0"/>
              <a:cs typeface="Arial" panose="020B0604020202020204" pitchFamily="34" charset="0"/>
            </a:endParaRPr>
          </a:p>
          <a:p>
            <a:pPr lvl="1" eaLnBrk="0" fontAlgn="base" hangingPunct="0">
              <a:spcAft>
                <a:spcPct val="0"/>
              </a:spcAft>
              <a:buClr>
                <a:srgbClr val="99CC00"/>
              </a:buClr>
              <a:buFontTx/>
              <a:buChar char="–"/>
              <a:defRPr/>
            </a:pPr>
            <a:r>
              <a:rPr lang="en-AU" altLang="en-US" sz="1500" kern="0" dirty="0">
                <a:solidFill>
                  <a:srgbClr val="000000"/>
                </a:solidFill>
                <a:latin typeface="Arial" panose="020B0604020202020204" pitchFamily="34" charset="0"/>
                <a:cs typeface="Arial" panose="020B0604020202020204" pitchFamily="34" charset="0"/>
              </a:rPr>
              <a:t>Report students who do not comply with student visa conditions related to their studies</a:t>
            </a:r>
          </a:p>
          <a:p>
            <a:pPr marL="0" lvl="0" indent="0" fontAlgn="base">
              <a:lnSpc>
                <a:spcPct val="90000"/>
              </a:lnSpc>
              <a:spcAft>
                <a:spcPct val="0"/>
              </a:spcAft>
              <a:buClr>
                <a:srgbClr val="99CC00"/>
              </a:buClr>
              <a:buNone/>
              <a:defRPr/>
            </a:pPr>
            <a:endParaRPr lang="en-AU" altLang="en-US" sz="1600" kern="0" dirty="0">
              <a:solidFill>
                <a:srgbClr val="4D4A46"/>
              </a:solidFill>
              <a:latin typeface="Arial" panose="020B0604020202020204" pitchFamily="34" charset="0"/>
              <a:cs typeface="Arial" panose="020B0604020202020204" pitchFamily="34" charset="0"/>
            </a:endParaRPr>
          </a:p>
          <a:p>
            <a:pPr marL="0" lvl="0" indent="0" fontAlgn="base">
              <a:lnSpc>
                <a:spcPct val="90000"/>
              </a:lnSpc>
              <a:spcAft>
                <a:spcPct val="0"/>
              </a:spcAft>
              <a:buClr>
                <a:srgbClr val="99CC00"/>
              </a:buClr>
              <a:buNone/>
              <a:defRPr/>
            </a:pPr>
            <a:endParaRPr lang="en-AU" altLang="en-US" sz="1600" kern="0" dirty="0">
              <a:solidFill>
                <a:srgbClr val="4D4A46"/>
              </a:solidFill>
              <a:latin typeface="Arial" panose="020B0604020202020204" pitchFamily="34" charset="0"/>
              <a:cs typeface="Arial" panose="020B0604020202020204" pitchFamily="34" charset="0"/>
            </a:endParaRPr>
          </a:p>
          <a:p>
            <a:pPr marL="0" lvl="0" indent="0" fontAlgn="base">
              <a:lnSpc>
                <a:spcPct val="90000"/>
              </a:lnSpc>
              <a:spcAft>
                <a:spcPct val="0"/>
              </a:spcAft>
              <a:buClr>
                <a:srgbClr val="99CC00"/>
              </a:buClr>
              <a:buNone/>
              <a:defRPr/>
            </a:pPr>
            <a:endParaRPr lang="en-AU" altLang="en-US" sz="1600" kern="0" dirty="0">
              <a:solidFill>
                <a:srgbClr val="4D4A46"/>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AU" dirty="0"/>
              <a:t>University of Adelaide</a:t>
            </a:r>
          </a:p>
        </p:txBody>
      </p:sp>
      <p:sp>
        <p:nvSpPr>
          <p:cNvPr id="5" name="Slide Number Placeholder 4"/>
          <p:cNvSpPr>
            <a:spLocks noGrp="1"/>
          </p:cNvSpPr>
          <p:nvPr>
            <p:ph type="sldNum" sz="quarter" idx="12"/>
          </p:nvPr>
        </p:nvSpPr>
        <p:spPr/>
        <p:txBody>
          <a:bodyPr/>
          <a:lstStyle/>
          <a:p>
            <a:fld id="{7E8AFECB-488C-4862-A863-69DB259C81CD}" type="slidenum">
              <a:rPr lang="en-AU" smtClean="0"/>
              <a:pPr/>
              <a:t>3</a:t>
            </a:fld>
            <a:endParaRPr lang="en-AU" dirty="0"/>
          </a:p>
        </p:txBody>
      </p:sp>
      <p:sp>
        <p:nvSpPr>
          <p:cNvPr id="7" name="TextBox 6"/>
          <p:cNvSpPr txBox="1"/>
          <p:nvPr/>
        </p:nvSpPr>
        <p:spPr>
          <a:xfrm>
            <a:off x="649233" y="980728"/>
            <a:ext cx="7632848" cy="584775"/>
          </a:xfrm>
          <a:prstGeom prst="rect">
            <a:avLst/>
          </a:prstGeom>
          <a:noFill/>
        </p:spPr>
        <p:txBody>
          <a:bodyPr wrap="square" rtlCol="0">
            <a:spAutoFit/>
          </a:bodyPr>
          <a:lstStyle/>
          <a:p>
            <a:r>
              <a:rPr lang="en-AU" altLang="en-US" sz="3200" kern="0" dirty="0">
                <a:solidFill>
                  <a:srgbClr val="0060A8"/>
                </a:solidFill>
                <a:latin typeface="Georgia" panose="02040502050405020303" pitchFamily="18" charset="0"/>
              </a:rPr>
              <a:t>What does the ESOS Act do specifically?</a:t>
            </a:r>
          </a:p>
        </p:txBody>
      </p:sp>
    </p:spTree>
    <p:extLst>
      <p:ext uri="{BB962C8B-B14F-4D97-AF65-F5344CB8AC3E}">
        <p14:creationId xmlns:p14="http://schemas.microsoft.com/office/powerpoint/2010/main" val="1276605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92696"/>
            <a:ext cx="8352928" cy="5782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332656"/>
            <a:ext cx="8352928" cy="360040"/>
          </a:xfrm>
        </p:spPr>
        <p:style>
          <a:lnRef idx="1">
            <a:schemeClr val="accent1"/>
          </a:lnRef>
          <a:fillRef idx="3">
            <a:schemeClr val="accent1"/>
          </a:fillRef>
          <a:effectRef idx="2">
            <a:schemeClr val="accent1"/>
          </a:effectRef>
          <a:fontRef idx="minor">
            <a:schemeClr val="lt1"/>
          </a:fontRef>
        </p:style>
        <p:txBody>
          <a:bodyPr>
            <a:noAutofit/>
          </a:bodyPr>
          <a:lstStyle/>
          <a:p>
            <a:r>
              <a:rPr lang="en-AU" sz="1800" dirty="0"/>
              <a:t>ESOS Act 2000 (</a:t>
            </a:r>
            <a:r>
              <a:rPr lang="en-AU" sz="1800" dirty="0" err="1"/>
              <a:t>Cth</a:t>
            </a:r>
            <a:r>
              <a:rPr lang="en-AU" sz="1800" dirty="0"/>
              <a:t>)</a:t>
            </a:r>
          </a:p>
        </p:txBody>
      </p:sp>
      <p:sp>
        <p:nvSpPr>
          <p:cNvPr id="3" name="Content Placeholder 2"/>
          <p:cNvSpPr>
            <a:spLocks noGrp="1"/>
          </p:cNvSpPr>
          <p:nvPr>
            <p:ph idx="1"/>
          </p:nvPr>
        </p:nvSpPr>
        <p:spPr>
          <a:xfrm>
            <a:off x="649231" y="1700808"/>
            <a:ext cx="8027223" cy="5328592"/>
          </a:xfrm>
        </p:spPr>
        <p:txBody>
          <a:bodyPr>
            <a:normAutofit/>
          </a:bodyPr>
          <a:lstStyle/>
          <a:p>
            <a:pPr marL="0" indent="0">
              <a:buClr>
                <a:srgbClr val="00B050"/>
              </a:buClr>
              <a:buNone/>
            </a:pPr>
            <a:endParaRPr lang="en-AU" sz="1600" dirty="0">
              <a:latin typeface="Arial" panose="020B0604020202020204" pitchFamily="34" charset="0"/>
              <a:ea typeface="Verdana" panose="020B0604030504040204" pitchFamily="34" charset="0"/>
              <a:cs typeface="Arial" panose="020B0604020202020204" pitchFamily="34" charset="0"/>
            </a:endParaRPr>
          </a:p>
          <a:p>
            <a:pPr marL="0" indent="0">
              <a:buClr>
                <a:srgbClr val="00B050"/>
              </a:buClr>
              <a:buNone/>
            </a:pPr>
            <a:endParaRPr lang="en-AU" sz="1600" dirty="0">
              <a:latin typeface="Arial" panose="020B0604020202020204" pitchFamily="34" charset="0"/>
              <a:ea typeface="Verdana" panose="020B0604030504040204" pitchFamily="34" charset="0"/>
              <a:cs typeface="Arial" panose="020B0604020202020204" pitchFamily="34" charset="0"/>
            </a:endParaRPr>
          </a:p>
          <a:p>
            <a:pPr marL="0" lvl="0" indent="0" eaLnBrk="0" fontAlgn="base" hangingPunct="0">
              <a:spcAft>
                <a:spcPct val="0"/>
              </a:spcAft>
              <a:buClr>
                <a:srgbClr val="99CC00"/>
              </a:buClr>
              <a:buNone/>
            </a:pPr>
            <a:r>
              <a:rPr lang="en-AU" altLang="en-US" sz="1600" kern="0" dirty="0">
                <a:solidFill>
                  <a:srgbClr val="000000"/>
                </a:solidFill>
                <a:latin typeface="Arial" panose="020B0604020202020204" pitchFamily="34" charset="0"/>
                <a:cs typeface="Arial" panose="020B0604020202020204" pitchFamily="34" charset="0"/>
              </a:rPr>
              <a:t>The University must apply for registration as an institution and all programs for delivery to overseas students to the </a:t>
            </a:r>
            <a:r>
              <a:rPr lang="en-AU" altLang="en-US" sz="1600" kern="0" dirty="0" err="1">
                <a:solidFill>
                  <a:srgbClr val="000000"/>
                </a:solidFill>
                <a:latin typeface="Arial" panose="020B0604020202020204" pitchFamily="34" charset="0"/>
                <a:cs typeface="Arial" panose="020B0604020202020204" pitchFamily="34" charset="0"/>
              </a:rPr>
              <a:t>ESOS</a:t>
            </a:r>
            <a:r>
              <a:rPr lang="en-AU" altLang="en-US" sz="1600" kern="0" dirty="0">
                <a:solidFill>
                  <a:srgbClr val="000000"/>
                </a:solidFill>
                <a:latin typeface="Arial" panose="020B0604020202020204" pitchFamily="34" charset="0"/>
                <a:cs typeface="Arial" panose="020B0604020202020204" pitchFamily="34" charset="0"/>
              </a:rPr>
              <a:t> agency, currently the Tertiary Education Quality and Standards Agency (</a:t>
            </a:r>
            <a:r>
              <a:rPr lang="en-AU" altLang="en-US" sz="1600" kern="0" dirty="0" err="1">
                <a:solidFill>
                  <a:srgbClr val="000000"/>
                </a:solidFill>
                <a:latin typeface="Arial" panose="020B0604020202020204" pitchFamily="34" charset="0"/>
                <a:cs typeface="Arial" panose="020B0604020202020204" pitchFamily="34" charset="0"/>
              </a:rPr>
              <a:t>TEQSA</a:t>
            </a:r>
            <a:r>
              <a:rPr lang="en-AU" altLang="en-US" sz="1600" kern="0" dirty="0">
                <a:solidFill>
                  <a:srgbClr val="000000"/>
                </a:solidFill>
                <a:latin typeface="Arial" panose="020B0604020202020204" pitchFamily="34" charset="0"/>
                <a:cs typeface="Arial" panose="020B0604020202020204" pitchFamily="34" charset="0"/>
              </a:rPr>
              <a:t>).</a:t>
            </a:r>
          </a:p>
          <a:p>
            <a:pPr lvl="0" eaLnBrk="0" fontAlgn="base" hangingPunct="0">
              <a:spcAft>
                <a:spcPct val="0"/>
              </a:spcAft>
              <a:buClr>
                <a:srgbClr val="99CC00"/>
              </a:buClr>
              <a:buFontTx/>
              <a:buChar char="•"/>
            </a:pPr>
            <a:endParaRPr lang="en-AU" altLang="en-US" sz="1600" kern="0" dirty="0">
              <a:solidFill>
                <a:srgbClr val="000000"/>
              </a:solidFill>
              <a:latin typeface="Arial" panose="020B0604020202020204" pitchFamily="34" charset="0"/>
              <a:cs typeface="Arial" panose="020B0604020202020204" pitchFamily="34" charset="0"/>
            </a:endParaRPr>
          </a:p>
          <a:p>
            <a:pPr marL="0" lvl="0" indent="0" eaLnBrk="0" fontAlgn="base" hangingPunct="0">
              <a:spcAft>
                <a:spcPct val="0"/>
              </a:spcAft>
              <a:buClr>
                <a:srgbClr val="99CC00"/>
              </a:buClr>
              <a:buNone/>
            </a:pPr>
            <a:r>
              <a:rPr lang="en-AU" altLang="en-US" sz="1600" b="1" kern="0" dirty="0">
                <a:solidFill>
                  <a:srgbClr val="000000"/>
                </a:solidFill>
                <a:latin typeface="Arial" panose="020B0604020202020204" pitchFamily="34" charset="0"/>
                <a:cs typeface="Arial" panose="020B0604020202020204" pitchFamily="34" charset="0"/>
              </a:rPr>
              <a:t>University obligations:</a:t>
            </a:r>
          </a:p>
          <a:p>
            <a:pPr marL="0" lvl="0" indent="0" eaLnBrk="0" fontAlgn="base" hangingPunct="0">
              <a:spcAft>
                <a:spcPct val="0"/>
              </a:spcAft>
              <a:buClr>
                <a:srgbClr val="99CC00"/>
              </a:buClr>
              <a:buNone/>
            </a:pPr>
            <a:endParaRPr lang="en-AU" altLang="en-US" sz="1600" kern="0" dirty="0">
              <a:solidFill>
                <a:srgbClr val="000000"/>
              </a:solidFill>
              <a:latin typeface="Arial" panose="020B0604020202020204" pitchFamily="34" charset="0"/>
              <a:cs typeface="Arial" panose="020B0604020202020204" pitchFamily="34" charset="0"/>
            </a:endParaRPr>
          </a:p>
          <a:p>
            <a:pPr eaLnBrk="0" fontAlgn="base" hangingPunct="0">
              <a:spcAft>
                <a:spcPct val="0"/>
              </a:spcAft>
              <a:buClr>
                <a:srgbClr val="99CC00"/>
              </a:buClr>
            </a:pPr>
            <a:r>
              <a:rPr lang="en-AU" altLang="en-US" sz="1600" kern="0" dirty="0">
                <a:solidFill>
                  <a:srgbClr val="000000"/>
                </a:solidFill>
                <a:latin typeface="Arial" panose="020B0604020202020204" pitchFamily="34" charset="0"/>
                <a:cs typeface="Arial" panose="020B0604020202020204" pitchFamily="34" charset="0"/>
              </a:rPr>
              <a:t>Seek approval from </a:t>
            </a:r>
            <a:r>
              <a:rPr lang="en-AU" altLang="en-US" sz="1600" kern="0" dirty="0" err="1">
                <a:solidFill>
                  <a:srgbClr val="000000"/>
                </a:solidFill>
                <a:latin typeface="Arial" panose="020B0604020202020204" pitchFamily="34" charset="0"/>
                <a:cs typeface="Arial" panose="020B0604020202020204" pitchFamily="34" charset="0"/>
              </a:rPr>
              <a:t>TEQSA</a:t>
            </a:r>
            <a:r>
              <a:rPr lang="en-AU" altLang="en-US" sz="1600" kern="0" dirty="0">
                <a:solidFill>
                  <a:srgbClr val="000000"/>
                </a:solidFill>
                <a:latin typeface="Arial" panose="020B0604020202020204" pitchFamily="34" charset="0"/>
                <a:cs typeface="Arial" panose="020B0604020202020204" pitchFamily="34" charset="0"/>
              </a:rPr>
              <a:t> for its programs' location, duration, modes of study, numbers of potential students and partnership arrangements. </a:t>
            </a:r>
          </a:p>
          <a:p>
            <a:pPr eaLnBrk="0" fontAlgn="base" hangingPunct="0">
              <a:spcAft>
                <a:spcPct val="0"/>
              </a:spcAft>
              <a:buClr>
                <a:srgbClr val="99CC00"/>
              </a:buClr>
            </a:pPr>
            <a:r>
              <a:rPr lang="en-AU" altLang="en-US" sz="1600" kern="0" dirty="0">
                <a:solidFill>
                  <a:srgbClr val="000000"/>
                </a:solidFill>
                <a:latin typeface="Arial" panose="020B0604020202020204" pitchFamily="34" charset="0"/>
                <a:cs typeface="Arial" panose="020B0604020202020204" pitchFamily="34" charset="0"/>
              </a:rPr>
              <a:t>Evidence that it has the adequate staff and education resources, including facilities, equipment learning and library resources for the delivery of these programs.</a:t>
            </a:r>
          </a:p>
          <a:p>
            <a:pPr lvl="0" eaLnBrk="0" fontAlgn="base" hangingPunct="0">
              <a:spcAft>
                <a:spcPct val="0"/>
              </a:spcAft>
              <a:buClr>
                <a:srgbClr val="99CC00"/>
              </a:buClr>
              <a:buFontTx/>
              <a:buChar char="•"/>
            </a:pPr>
            <a:r>
              <a:rPr lang="en-AU" altLang="en-US" sz="1600" kern="0" dirty="0">
                <a:solidFill>
                  <a:srgbClr val="000000"/>
                </a:solidFill>
                <a:latin typeface="Arial" panose="020B0604020202020204" pitchFamily="34" charset="0"/>
                <a:cs typeface="Arial" panose="020B0604020202020204" pitchFamily="34" charset="0"/>
              </a:rPr>
              <a:t>Report any proposed changes to the University's registration.</a:t>
            </a:r>
          </a:p>
          <a:p>
            <a:pPr lvl="0" eaLnBrk="0" fontAlgn="base" hangingPunct="0">
              <a:spcAft>
                <a:spcPct val="0"/>
              </a:spcAft>
              <a:buClr>
                <a:srgbClr val="99CC00"/>
              </a:buClr>
              <a:buFontTx/>
              <a:buChar char="•"/>
            </a:pPr>
            <a:r>
              <a:rPr lang="en-AU" altLang="en-US" sz="1600" kern="0" dirty="0">
                <a:solidFill>
                  <a:srgbClr val="000000"/>
                </a:solidFill>
                <a:latin typeface="Arial" panose="020B0604020202020204" pitchFamily="34" charset="0"/>
                <a:cs typeface="Arial" panose="020B0604020202020204" pitchFamily="34" charset="0"/>
              </a:rPr>
              <a:t>Undertake an independent external audit within 18 months of the due date of the next registration. The University last undertook an external </a:t>
            </a:r>
            <a:r>
              <a:rPr lang="en-AU" altLang="en-US" sz="1600" kern="0" dirty="0" err="1">
                <a:solidFill>
                  <a:srgbClr val="000000"/>
                </a:solidFill>
                <a:latin typeface="Arial" panose="020B0604020202020204" pitchFamily="34" charset="0"/>
                <a:cs typeface="Arial" panose="020B0604020202020204" pitchFamily="34" charset="0"/>
              </a:rPr>
              <a:t>ESOS</a:t>
            </a:r>
            <a:r>
              <a:rPr lang="en-AU" altLang="en-US" sz="1600" kern="0" dirty="0">
                <a:solidFill>
                  <a:srgbClr val="000000"/>
                </a:solidFill>
                <a:latin typeface="Arial" panose="020B0604020202020204" pitchFamily="34" charset="0"/>
                <a:cs typeface="Arial" panose="020B0604020202020204" pitchFamily="34" charset="0"/>
              </a:rPr>
              <a:t> audit in 2017.</a:t>
            </a:r>
            <a:endParaRPr lang="en-AU" altLang="en-US" sz="1600" kern="0" dirty="0">
              <a:solidFill>
                <a:srgbClr val="4D4A46"/>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AU" dirty="0"/>
              <a:t>University of Adelaide</a:t>
            </a:r>
          </a:p>
        </p:txBody>
      </p:sp>
      <p:sp>
        <p:nvSpPr>
          <p:cNvPr id="5" name="Slide Number Placeholder 4"/>
          <p:cNvSpPr>
            <a:spLocks noGrp="1"/>
          </p:cNvSpPr>
          <p:nvPr>
            <p:ph type="sldNum" sz="quarter" idx="12"/>
          </p:nvPr>
        </p:nvSpPr>
        <p:spPr/>
        <p:txBody>
          <a:bodyPr/>
          <a:lstStyle/>
          <a:p>
            <a:fld id="{7E8AFECB-488C-4862-A863-69DB259C81CD}" type="slidenum">
              <a:rPr lang="en-AU" smtClean="0"/>
              <a:pPr/>
              <a:t>30</a:t>
            </a:fld>
            <a:endParaRPr lang="en-AU" dirty="0"/>
          </a:p>
        </p:txBody>
      </p:sp>
      <p:sp>
        <p:nvSpPr>
          <p:cNvPr id="7" name="TextBox 6"/>
          <p:cNvSpPr txBox="1"/>
          <p:nvPr/>
        </p:nvSpPr>
        <p:spPr>
          <a:xfrm>
            <a:off x="649232" y="980728"/>
            <a:ext cx="8027223" cy="1077218"/>
          </a:xfrm>
          <a:prstGeom prst="rect">
            <a:avLst/>
          </a:prstGeom>
          <a:noFill/>
        </p:spPr>
        <p:txBody>
          <a:bodyPr wrap="square" rtlCol="0">
            <a:spAutoFit/>
          </a:bodyPr>
          <a:lstStyle/>
          <a:p>
            <a:r>
              <a:rPr lang="en-AU" altLang="en-US" sz="3200" kern="0" dirty="0">
                <a:solidFill>
                  <a:srgbClr val="0060A8"/>
                </a:solidFill>
                <a:latin typeface="Georgia" panose="02040502050405020303" pitchFamily="18" charset="0"/>
              </a:rPr>
              <a:t>Standard 11 – Additional registration requirements</a:t>
            </a:r>
          </a:p>
        </p:txBody>
      </p:sp>
    </p:spTree>
    <p:extLst>
      <p:ext uri="{BB962C8B-B14F-4D97-AF65-F5344CB8AC3E}">
        <p14:creationId xmlns:p14="http://schemas.microsoft.com/office/powerpoint/2010/main" val="21390051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92696"/>
            <a:ext cx="8352928" cy="5782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332656"/>
            <a:ext cx="8352928" cy="360040"/>
          </a:xfrm>
        </p:spPr>
        <p:style>
          <a:lnRef idx="1">
            <a:schemeClr val="accent1"/>
          </a:lnRef>
          <a:fillRef idx="3">
            <a:schemeClr val="accent1"/>
          </a:fillRef>
          <a:effectRef idx="2">
            <a:schemeClr val="accent1"/>
          </a:effectRef>
          <a:fontRef idx="minor">
            <a:schemeClr val="lt1"/>
          </a:fontRef>
        </p:style>
        <p:txBody>
          <a:bodyPr>
            <a:noAutofit/>
          </a:bodyPr>
          <a:lstStyle/>
          <a:p>
            <a:r>
              <a:rPr lang="en-AU" sz="1800" dirty="0"/>
              <a:t>ESOS Act 2000 (</a:t>
            </a:r>
            <a:r>
              <a:rPr lang="en-AU" sz="1800" dirty="0" err="1"/>
              <a:t>Cth</a:t>
            </a:r>
            <a:r>
              <a:rPr lang="en-AU" sz="1800" dirty="0"/>
              <a:t>)</a:t>
            </a:r>
          </a:p>
        </p:txBody>
      </p:sp>
      <p:sp>
        <p:nvSpPr>
          <p:cNvPr id="4" name="Footer Placeholder 3"/>
          <p:cNvSpPr>
            <a:spLocks noGrp="1"/>
          </p:cNvSpPr>
          <p:nvPr>
            <p:ph type="ftr" sz="quarter" idx="11"/>
          </p:nvPr>
        </p:nvSpPr>
        <p:spPr/>
        <p:txBody>
          <a:bodyPr/>
          <a:lstStyle/>
          <a:p>
            <a:r>
              <a:rPr lang="en-AU" dirty="0"/>
              <a:t>University of Adelaide</a:t>
            </a:r>
          </a:p>
        </p:txBody>
      </p:sp>
      <p:sp>
        <p:nvSpPr>
          <p:cNvPr id="5" name="Slide Number Placeholder 4"/>
          <p:cNvSpPr>
            <a:spLocks noGrp="1"/>
          </p:cNvSpPr>
          <p:nvPr>
            <p:ph type="sldNum" sz="quarter" idx="12"/>
          </p:nvPr>
        </p:nvSpPr>
        <p:spPr/>
        <p:txBody>
          <a:bodyPr/>
          <a:lstStyle/>
          <a:p>
            <a:fld id="{7E8AFECB-488C-4862-A863-69DB259C81CD}" type="slidenum">
              <a:rPr lang="en-AU" smtClean="0"/>
              <a:pPr/>
              <a:t>31</a:t>
            </a:fld>
            <a:endParaRPr lang="en-AU" dirty="0"/>
          </a:p>
        </p:txBody>
      </p:sp>
      <p:sp>
        <p:nvSpPr>
          <p:cNvPr id="7" name="TextBox 6"/>
          <p:cNvSpPr txBox="1"/>
          <p:nvPr/>
        </p:nvSpPr>
        <p:spPr>
          <a:xfrm>
            <a:off x="649232" y="980728"/>
            <a:ext cx="8027223" cy="584775"/>
          </a:xfrm>
          <a:prstGeom prst="rect">
            <a:avLst/>
          </a:prstGeom>
          <a:noFill/>
        </p:spPr>
        <p:txBody>
          <a:bodyPr wrap="square" rtlCol="0">
            <a:spAutoFit/>
          </a:bodyPr>
          <a:lstStyle/>
          <a:p>
            <a:r>
              <a:rPr lang="en-AU" altLang="en-US" sz="3200" kern="0" dirty="0">
                <a:solidFill>
                  <a:srgbClr val="0060A8"/>
                </a:solidFill>
                <a:latin typeface="Georgia" panose="02040502050405020303" pitchFamily="18" charset="0"/>
              </a:rPr>
              <a:t>Consequences of non-compliance</a:t>
            </a:r>
          </a:p>
        </p:txBody>
      </p:sp>
      <p:sp>
        <p:nvSpPr>
          <p:cNvPr id="9" name="TextBox 8"/>
          <p:cNvSpPr txBox="1"/>
          <p:nvPr/>
        </p:nvSpPr>
        <p:spPr>
          <a:xfrm>
            <a:off x="649231" y="1468868"/>
            <a:ext cx="8027223" cy="4228850"/>
          </a:xfrm>
          <a:prstGeom prst="rect">
            <a:avLst/>
          </a:prstGeom>
          <a:noFill/>
        </p:spPr>
        <p:txBody>
          <a:bodyPr wrap="square" rtlCol="0">
            <a:spAutoFit/>
          </a:bodyPr>
          <a:lstStyle/>
          <a:p>
            <a:endParaRPr lang="en-AU" sz="1600" dirty="0">
              <a:latin typeface="Arial" panose="020B0604020202020204" pitchFamily="34" charset="0"/>
              <a:cs typeface="Arial" panose="020B0604020202020204" pitchFamily="34" charset="0"/>
            </a:endParaRPr>
          </a:p>
          <a:p>
            <a:pPr marL="342900" lvl="0" indent="-342900" fontAlgn="base">
              <a:spcBef>
                <a:spcPct val="20000"/>
              </a:spcBef>
              <a:spcAft>
                <a:spcPct val="0"/>
              </a:spcAft>
              <a:buClr>
                <a:srgbClr val="99CC00"/>
              </a:buClr>
              <a:buFontTx/>
              <a:buChar char="•"/>
              <a:defRPr/>
            </a:pPr>
            <a:r>
              <a:rPr lang="en-AU" altLang="en-US" sz="1600" kern="0" dirty="0">
                <a:latin typeface="Arial" panose="020B0604020202020204" pitchFamily="34" charset="0"/>
                <a:cs typeface="Arial" panose="020B0604020202020204" pitchFamily="34" charset="0"/>
              </a:rPr>
              <a:t>A breach of the ESOS obligations will expose the University &amp; the Vice-Chancellor to penalty provisions ranging from the imposition of fines, through to imprisonment, cancellation of programs or even cancellation of CRICOS registration</a:t>
            </a:r>
          </a:p>
          <a:p>
            <a:pPr marL="342900" lvl="0" indent="-342900" fontAlgn="base">
              <a:spcBef>
                <a:spcPct val="20000"/>
              </a:spcBef>
              <a:spcAft>
                <a:spcPct val="0"/>
              </a:spcAft>
              <a:buClr>
                <a:srgbClr val="99CC00"/>
              </a:buClr>
              <a:buFontTx/>
              <a:buChar char="•"/>
              <a:defRPr/>
            </a:pPr>
            <a:endParaRPr lang="en-AU" altLang="en-US" sz="1600" kern="0" dirty="0">
              <a:latin typeface="Arial" panose="020B0604020202020204" pitchFamily="34" charset="0"/>
              <a:cs typeface="Arial" panose="020B0604020202020204" pitchFamily="34" charset="0"/>
            </a:endParaRPr>
          </a:p>
          <a:p>
            <a:pPr marL="342900" lvl="0" indent="-342900" fontAlgn="base">
              <a:spcBef>
                <a:spcPct val="20000"/>
              </a:spcBef>
              <a:spcAft>
                <a:spcPct val="0"/>
              </a:spcAft>
              <a:buClr>
                <a:srgbClr val="99CC00"/>
              </a:buClr>
              <a:buFontTx/>
              <a:buChar char="•"/>
              <a:defRPr/>
            </a:pPr>
            <a:r>
              <a:rPr lang="en-AU" altLang="en-US" sz="1600" kern="0" dirty="0">
                <a:latin typeface="Arial" panose="020B0604020202020204" pitchFamily="34" charset="0"/>
                <a:cs typeface="Arial" panose="020B0604020202020204" pitchFamily="34" charset="0"/>
              </a:rPr>
              <a:t>In instances where the University is found to have provided false or misleading information to international students, additional penalties may also apply under the </a:t>
            </a:r>
            <a:r>
              <a:rPr lang="en-AU" altLang="en-US" sz="1600" kern="0" dirty="0">
                <a:latin typeface="Arial" panose="020B0604020202020204" pitchFamily="34" charset="0"/>
                <a:cs typeface="Arial" panose="020B0604020202020204" pitchFamily="34" charset="0"/>
                <a:hlinkClick r:id="rId4"/>
              </a:rPr>
              <a:t>Competition &amp; Consumer Act 2010 (</a:t>
            </a:r>
            <a:r>
              <a:rPr lang="en-AU" altLang="en-US" sz="1600" kern="0" dirty="0" err="1">
                <a:latin typeface="Arial" panose="020B0604020202020204" pitchFamily="34" charset="0"/>
                <a:cs typeface="Arial" panose="020B0604020202020204" pitchFamily="34" charset="0"/>
                <a:hlinkClick r:id="rId4"/>
              </a:rPr>
              <a:t>Cth</a:t>
            </a:r>
            <a:r>
              <a:rPr lang="en-AU" altLang="en-US" sz="1600" kern="0" dirty="0">
                <a:latin typeface="Arial" panose="020B0604020202020204" pitchFamily="34" charset="0"/>
                <a:cs typeface="Arial" panose="020B0604020202020204" pitchFamily="34" charset="0"/>
                <a:hlinkClick r:id="rId4"/>
              </a:rPr>
              <a:t>)</a:t>
            </a:r>
            <a:r>
              <a:rPr lang="en-AU" altLang="en-US" sz="1600" kern="0" dirty="0">
                <a:latin typeface="Arial" panose="020B0604020202020204" pitchFamily="34" charset="0"/>
                <a:cs typeface="Arial" panose="020B0604020202020204" pitchFamily="34" charset="0"/>
              </a:rPr>
              <a:t> </a:t>
            </a:r>
          </a:p>
          <a:p>
            <a:pPr marL="342900" lvl="0" indent="-342900" fontAlgn="base">
              <a:spcBef>
                <a:spcPct val="20000"/>
              </a:spcBef>
              <a:spcAft>
                <a:spcPct val="0"/>
              </a:spcAft>
              <a:buClr>
                <a:srgbClr val="99CC00"/>
              </a:buClr>
              <a:buFontTx/>
              <a:buChar char="•"/>
              <a:defRPr/>
            </a:pPr>
            <a:endParaRPr lang="en-AU" altLang="en-US" sz="1600" kern="0" dirty="0">
              <a:latin typeface="Arial" panose="020B0604020202020204" pitchFamily="34" charset="0"/>
              <a:cs typeface="Arial" panose="020B0604020202020204" pitchFamily="34" charset="0"/>
            </a:endParaRPr>
          </a:p>
          <a:p>
            <a:pPr marL="342900" lvl="0" indent="-342900" fontAlgn="base">
              <a:spcBef>
                <a:spcPct val="20000"/>
              </a:spcBef>
              <a:spcAft>
                <a:spcPct val="0"/>
              </a:spcAft>
              <a:buClr>
                <a:srgbClr val="99CC00"/>
              </a:buClr>
              <a:buFontTx/>
              <a:buChar char="•"/>
              <a:defRPr/>
            </a:pPr>
            <a:r>
              <a:rPr lang="en-AU" altLang="en-US" sz="1600" kern="0" dirty="0">
                <a:latin typeface="Arial" panose="020B0604020202020204" pitchFamily="34" charset="0"/>
                <a:cs typeface="Arial" panose="020B0604020202020204" pitchFamily="34" charset="0"/>
              </a:rPr>
              <a:t>Breaches of the ESOS Act may also be breaches under the </a:t>
            </a:r>
            <a:r>
              <a:rPr lang="en-AU" altLang="en-US" sz="1600" kern="0" dirty="0">
                <a:latin typeface="Arial" panose="020B0604020202020204" pitchFamily="34" charset="0"/>
                <a:cs typeface="Arial" panose="020B0604020202020204" pitchFamily="34" charset="0"/>
                <a:hlinkClick r:id="rId5"/>
              </a:rPr>
              <a:t>Migration Act 1958 (</a:t>
            </a:r>
            <a:r>
              <a:rPr lang="en-AU" altLang="en-US" sz="1600" kern="0" dirty="0" err="1">
                <a:latin typeface="Arial" panose="020B0604020202020204" pitchFamily="34" charset="0"/>
                <a:cs typeface="Arial" panose="020B0604020202020204" pitchFamily="34" charset="0"/>
                <a:hlinkClick r:id="rId5"/>
              </a:rPr>
              <a:t>Cth</a:t>
            </a:r>
            <a:r>
              <a:rPr lang="en-AU" altLang="en-US" sz="1600" kern="0" dirty="0">
                <a:latin typeface="Arial" panose="020B0604020202020204" pitchFamily="34" charset="0"/>
                <a:cs typeface="Arial" panose="020B0604020202020204" pitchFamily="34" charset="0"/>
                <a:hlinkClick r:id="rId5"/>
              </a:rPr>
              <a:t>)</a:t>
            </a:r>
            <a:r>
              <a:rPr lang="en-AU" altLang="en-US" sz="1600" kern="0" dirty="0">
                <a:latin typeface="Arial" panose="020B0604020202020204" pitchFamily="34" charset="0"/>
                <a:cs typeface="Arial" panose="020B0604020202020204" pitchFamily="34" charset="0"/>
              </a:rPr>
              <a:t> &amp; additional penalties may apply </a:t>
            </a:r>
          </a:p>
          <a:p>
            <a:pPr marL="342900" lvl="0" indent="-342900" fontAlgn="base">
              <a:spcBef>
                <a:spcPct val="20000"/>
              </a:spcBef>
              <a:spcAft>
                <a:spcPct val="0"/>
              </a:spcAft>
              <a:buClr>
                <a:srgbClr val="99CC00"/>
              </a:buClr>
              <a:buFontTx/>
              <a:buChar char="•"/>
              <a:defRPr/>
            </a:pPr>
            <a:endParaRPr lang="en-AU" altLang="en-US" sz="1600" kern="0" dirty="0">
              <a:latin typeface="Arial" panose="020B0604020202020204" pitchFamily="34" charset="0"/>
              <a:cs typeface="Arial" panose="020B0604020202020204" pitchFamily="34" charset="0"/>
            </a:endParaRPr>
          </a:p>
          <a:p>
            <a:pPr lvl="0" fontAlgn="base">
              <a:spcBef>
                <a:spcPct val="20000"/>
              </a:spcBef>
              <a:spcAft>
                <a:spcPct val="0"/>
              </a:spcAft>
              <a:buClr>
                <a:srgbClr val="99CC00"/>
              </a:buClr>
              <a:defRPr/>
            </a:pPr>
            <a:endParaRPr lang="en-AU" altLang="en-US" sz="1600" kern="0" dirty="0">
              <a:latin typeface="Arial" panose="020B0604020202020204" pitchFamily="34" charset="0"/>
              <a:cs typeface="Arial" panose="020B0604020202020204" pitchFamily="34" charset="0"/>
            </a:endParaRPr>
          </a:p>
          <a:p>
            <a:pPr marL="342900" lvl="0" indent="-342900" fontAlgn="base">
              <a:spcBef>
                <a:spcPct val="20000"/>
              </a:spcBef>
              <a:spcAft>
                <a:spcPct val="0"/>
              </a:spcAft>
              <a:buClr>
                <a:srgbClr val="99CC00"/>
              </a:buClr>
              <a:buFontTx/>
              <a:buChar char="•"/>
              <a:defRPr/>
            </a:pPr>
            <a:endParaRPr lang="en-AU" altLang="en-US" sz="1600" kern="0" dirty="0">
              <a:latin typeface="Arial" panose="020B0604020202020204" pitchFamily="34" charset="0"/>
              <a:cs typeface="Arial" panose="020B0604020202020204" pitchFamily="34" charset="0"/>
            </a:endParaRPr>
          </a:p>
          <a:p>
            <a:pPr marL="742950" lvl="1" indent="-285750" fontAlgn="base">
              <a:spcBef>
                <a:spcPct val="20000"/>
              </a:spcBef>
              <a:spcAft>
                <a:spcPct val="0"/>
              </a:spcAft>
              <a:buClr>
                <a:srgbClr val="99CC00"/>
              </a:buClr>
              <a:buFontTx/>
              <a:buChar char="–"/>
              <a:defRPr/>
            </a:pPr>
            <a:endParaRPr lang="en-AU" altLang="en-US" sz="16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5055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92696"/>
            <a:ext cx="8352928" cy="5782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332656"/>
            <a:ext cx="8352928" cy="360040"/>
          </a:xfrm>
        </p:spPr>
        <p:style>
          <a:lnRef idx="1">
            <a:schemeClr val="accent1"/>
          </a:lnRef>
          <a:fillRef idx="3">
            <a:schemeClr val="accent1"/>
          </a:fillRef>
          <a:effectRef idx="2">
            <a:schemeClr val="accent1"/>
          </a:effectRef>
          <a:fontRef idx="minor">
            <a:schemeClr val="lt1"/>
          </a:fontRef>
        </p:style>
        <p:txBody>
          <a:bodyPr>
            <a:noAutofit/>
          </a:bodyPr>
          <a:lstStyle/>
          <a:p>
            <a:r>
              <a:rPr lang="en-AU" sz="1800" dirty="0"/>
              <a:t>ESOS Act 2000 (</a:t>
            </a:r>
            <a:r>
              <a:rPr lang="en-AU" sz="1800" dirty="0" err="1"/>
              <a:t>Cth</a:t>
            </a:r>
            <a:r>
              <a:rPr lang="en-AU" sz="1800" dirty="0"/>
              <a:t>)</a:t>
            </a:r>
          </a:p>
        </p:txBody>
      </p:sp>
      <p:sp>
        <p:nvSpPr>
          <p:cNvPr id="4" name="Footer Placeholder 3"/>
          <p:cNvSpPr>
            <a:spLocks noGrp="1"/>
          </p:cNvSpPr>
          <p:nvPr>
            <p:ph type="ftr" sz="quarter" idx="11"/>
          </p:nvPr>
        </p:nvSpPr>
        <p:spPr/>
        <p:txBody>
          <a:bodyPr/>
          <a:lstStyle/>
          <a:p>
            <a:r>
              <a:rPr lang="en-AU" dirty="0"/>
              <a:t>University of Adelaide</a:t>
            </a:r>
          </a:p>
        </p:txBody>
      </p:sp>
      <p:sp>
        <p:nvSpPr>
          <p:cNvPr id="5" name="Slide Number Placeholder 4"/>
          <p:cNvSpPr>
            <a:spLocks noGrp="1"/>
          </p:cNvSpPr>
          <p:nvPr>
            <p:ph type="sldNum" sz="quarter" idx="12"/>
          </p:nvPr>
        </p:nvSpPr>
        <p:spPr/>
        <p:txBody>
          <a:bodyPr/>
          <a:lstStyle/>
          <a:p>
            <a:fld id="{7E8AFECB-488C-4862-A863-69DB259C81CD}" type="slidenum">
              <a:rPr lang="en-AU" smtClean="0"/>
              <a:pPr/>
              <a:t>32</a:t>
            </a:fld>
            <a:endParaRPr lang="en-AU" dirty="0"/>
          </a:p>
        </p:txBody>
      </p:sp>
      <p:sp>
        <p:nvSpPr>
          <p:cNvPr id="7" name="TextBox 6"/>
          <p:cNvSpPr txBox="1"/>
          <p:nvPr/>
        </p:nvSpPr>
        <p:spPr>
          <a:xfrm>
            <a:off x="649232" y="980728"/>
            <a:ext cx="8027223" cy="584775"/>
          </a:xfrm>
          <a:prstGeom prst="rect">
            <a:avLst/>
          </a:prstGeom>
          <a:noFill/>
        </p:spPr>
        <p:txBody>
          <a:bodyPr wrap="square" rtlCol="0">
            <a:spAutoFit/>
          </a:bodyPr>
          <a:lstStyle/>
          <a:p>
            <a:r>
              <a:rPr lang="en-AU" altLang="en-US" sz="3200" kern="0" dirty="0">
                <a:solidFill>
                  <a:srgbClr val="0060A8"/>
                </a:solidFill>
                <a:latin typeface="Georgia" panose="02040502050405020303" pitchFamily="18" charset="0"/>
              </a:rPr>
              <a:t>Consequences of non-compliance </a:t>
            </a:r>
            <a:r>
              <a:rPr lang="en-AU" altLang="en-US" sz="2000" kern="0" dirty="0">
                <a:solidFill>
                  <a:srgbClr val="0060A8"/>
                </a:solidFill>
                <a:latin typeface="Georgia" panose="02040502050405020303" pitchFamily="18" charset="0"/>
              </a:rPr>
              <a:t>(cont.)</a:t>
            </a:r>
          </a:p>
        </p:txBody>
      </p:sp>
      <p:sp>
        <p:nvSpPr>
          <p:cNvPr id="8" name="TextBox 7"/>
          <p:cNvSpPr txBox="1"/>
          <p:nvPr/>
        </p:nvSpPr>
        <p:spPr>
          <a:xfrm>
            <a:off x="1043608" y="1468868"/>
            <a:ext cx="6984776" cy="4918269"/>
          </a:xfrm>
          <a:prstGeom prst="rect">
            <a:avLst/>
          </a:prstGeom>
          <a:noFill/>
        </p:spPr>
        <p:txBody>
          <a:bodyPr wrap="square" rtlCol="0">
            <a:spAutoFit/>
          </a:bodyPr>
          <a:lstStyle/>
          <a:p>
            <a:endParaRPr lang="en-AU" sz="1600" dirty="0">
              <a:latin typeface="Arial" panose="020B0604020202020204" pitchFamily="34" charset="0"/>
              <a:cs typeface="Arial" panose="020B0604020202020204" pitchFamily="34" charset="0"/>
            </a:endParaRPr>
          </a:p>
          <a:p>
            <a:pPr marL="342900" lvl="0" indent="-342900" fontAlgn="base">
              <a:spcBef>
                <a:spcPct val="20000"/>
              </a:spcBef>
              <a:spcAft>
                <a:spcPct val="0"/>
              </a:spcAft>
              <a:buClr>
                <a:srgbClr val="99CC00"/>
              </a:buClr>
            </a:pPr>
            <a:r>
              <a:rPr lang="en-AU" altLang="en-US" sz="1600" b="1" i="1" kern="0" dirty="0">
                <a:latin typeface="Arial" panose="020B0604020202020204" pitchFamily="34" charset="0"/>
                <a:cs typeface="Arial" panose="020B0604020202020204" pitchFamily="34" charset="0"/>
              </a:rPr>
              <a:t>Individual Consequences:</a:t>
            </a:r>
          </a:p>
          <a:p>
            <a:pPr marL="342900" lvl="0" indent="-342900" fontAlgn="base">
              <a:spcBef>
                <a:spcPct val="20000"/>
              </a:spcBef>
              <a:spcAft>
                <a:spcPct val="0"/>
              </a:spcAft>
              <a:buClr>
                <a:srgbClr val="99CC00"/>
              </a:buClr>
            </a:pPr>
            <a:endParaRPr lang="en-AU" altLang="en-US" sz="1600" kern="0" dirty="0">
              <a:latin typeface="Arial" panose="020B0604020202020204" pitchFamily="34" charset="0"/>
              <a:cs typeface="Arial" panose="020B0604020202020204" pitchFamily="34" charset="0"/>
            </a:endParaRPr>
          </a:p>
          <a:p>
            <a:pPr marL="342900" lvl="0" indent="-342900" fontAlgn="base">
              <a:spcBef>
                <a:spcPct val="20000"/>
              </a:spcBef>
              <a:spcAft>
                <a:spcPct val="0"/>
              </a:spcAft>
              <a:buClr>
                <a:srgbClr val="99CC00"/>
              </a:buClr>
              <a:buFontTx/>
              <a:buChar char="•"/>
            </a:pPr>
            <a:r>
              <a:rPr lang="en-AU" altLang="en-US" sz="1600" kern="0" dirty="0">
                <a:latin typeface="Arial" panose="020B0604020202020204" pitchFamily="34" charset="0"/>
                <a:cs typeface="Arial" panose="020B0604020202020204" pitchFamily="34" charset="0"/>
              </a:rPr>
              <a:t>Monetary penalties</a:t>
            </a:r>
          </a:p>
          <a:p>
            <a:pPr marL="342900" lvl="0" indent="-342900" fontAlgn="base">
              <a:spcBef>
                <a:spcPct val="20000"/>
              </a:spcBef>
              <a:spcAft>
                <a:spcPct val="0"/>
              </a:spcAft>
              <a:buClr>
                <a:srgbClr val="99CC00"/>
              </a:buClr>
              <a:buFontTx/>
              <a:buChar char="•"/>
            </a:pPr>
            <a:r>
              <a:rPr lang="en-AU" altLang="en-US" sz="1600" kern="0" dirty="0">
                <a:latin typeface="Arial" panose="020B0604020202020204" pitchFamily="34" charset="0"/>
                <a:cs typeface="Arial" panose="020B0604020202020204" pitchFamily="34" charset="0"/>
              </a:rPr>
              <a:t>A breach of the Act may be considered misconduct under the University’s Enterprise Agreement</a:t>
            </a:r>
          </a:p>
          <a:p>
            <a:pPr marL="342900" lvl="0" indent="-342900" fontAlgn="base">
              <a:spcBef>
                <a:spcPct val="20000"/>
              </a:spcBef>
              <a:spcAft>
                <a:spcPct val="0"/>
              </a:spcAft>
              <a:buClr>
                <a:srgbClr val="99CC00"/>
              </a:buClr>
            </a:pPr>
            <a:endParaRPr lang="en-AU" altLang="en-US" sz="1600" b="1" i="1" kern="0" dirty="0">
              <a:latin typeface="Arial" panose="020B0604020202020204" pitchFamily="34" charset="0"/>
              <a:cs typeface="Arial" panose="020B0604020202020204" pitchFamily="34" charset="0"/>
            </a:endParaRPr>
          </a:p>
          <a:p>
            <a:pPr marL="342900" lvl="0" indent="-342900" fontAlgn="base">
              <a:spcBef>
                <a:spcPct val="20000"/>
              </a:spcBef>
              <a:spcAft>
                <a:spcPct val="0"/>
              </a:spcAft>
              <a:buClr>
                <a:srgbClr val="99CC00"/>
              </a:buClr>
            </a:pPr>
            <a:r>
              <a:rPr lang="en-AU" altLang="en-US" sz="1600" b="1" i="1" kern="0" dirty="0">
                <a:latin typeface="Arial" panose="020B0604020202020204" pitchFamily="34" charset="0"/>
                <a:cs typeface="Arial" panose="020B0604020202020204" pitchFamily="34" charset="0"/>
              </a:rPr>
              <a:t>University Consequences: </a:t>
            </a:r>
            <a:r>
              <a:rPr lang="en-AU" altLang="en-US" sz="1600" kern="0" dirty="0">
                <a:latin typeface="Arial" panose="020B0604020202020204" pitchFamily="34" charset="0"/>
                <a:cs typeface="Arial" panose="020B0604020202020204" pitchFamily="34" charset="0"/>
              </a:rPr>
              <a:t> </a:t>
            </a:r>
            <a:endParaRPr lang="en-AU" altLang="en-US" sz="1600" b="1" i="1" kern="0" dirty="0">
              <a:latin typeface="Arial" panose="020B0604020202020204" pitchFamily="34" charset="0"/>
              <a:cs typeface="Arial" panose="020B0604020202020204" pitchFamily="34" charset="0"/>
            </a:endParaRPr>
          </a:p>
          <a:p>
            <a:pPr marL="342900" lvl="0" indent="-342900" fontAlgn="base">
              <a:spcBef>
                <a:spcPct val="20000"/>
              </a:spcBef>
              <a:spcAft>
                <a:spcPct val="0"/>
              </a:spcAft>
              <a:buClr>
                <a:srgbClr val="99CC00"/>
              </a:buClr>
              <a:buFontTx/>
              <a:buChar char="•"/>
            </a:pPr>
            <a:endParaRPr lang="en-AU" altLang="en-US" sz="1600" kern="0" dirty="0">
              <a:latin typeface="Arial" panose="020B0604020202020204" pitchFamily="34" charset="0"/>
              <a:cs typeface="Arial" panose="020B0604020202020204" pitchFamily="34" charset="0"/>
            </a:endParaRPr>
          </a:p>
          <a:p>
            <a:pPr marL="342900" lvl="0" indent="-342900" fontAlgn="base">
              <a:spcBef>
                <a:spcPct val="20000"/>
              </a:spcBef>
              <a:spcAft>
                <a:spcPct val="0"/>
              </a:spcAft>
              <a:buClr>
                <a:srgbClr val="99CC00"/>
              </a:buClr>
              <a:buFontTx/>
              <a:buChar char="•"/>
            </a:pPr>
            <a:r>
              <a:rPr lang="en-AU" altLang="en-US" sz="1600" kern="0" dirty="0">
                <a:latin typeface="Arial" panose="020B0604020202020204" pitchFamily="34" charset="0"/>
                <a:cs typeface="Arial" panose="020B0604020202020204" pitchFamily="34" charset="0"/>
              </a:rPr>
              <a:t>Monetary penalties</a:t>
            </a:r>
          </a:p>
          <a:p>
            <a:pPr marL="342900" lvl="0" indent="-342900" fontAlgn="base">
              <a:lnSpc>
                <a:spcPct val="90000"/>
              </a:lnSpc>
              <a:spcBef>
                <a:spcPct val="20000"/>
              </a:spcBef>
              <a:spcAft>
                <a:spcPct val="0"/>
              </a:spcAft>
              <a:buClr>
                <a:srgbClr val="99CC00"/>
              </a:buClr>
              <a:buFontTx/>
              <a:buChar char="•"/>
            </a:pPr>
            <a:r>
              <a:rPr lang="en-AU" altLang="en-US" sz="1600" kern="0" dirty="0">
                <a:latin typeface="Arial" panose="020B0604020202020204" pitchFamily="34" charset="0"/>
                <a:cs typeface="Arial" panose="020B0604020202020204" pitchFamily="34" charset="0"/>
              </a:rPr>
              <a:t>Financial compensation awarded to students</a:t>
            </a:r>
          </a:p>
          <a:p>
            <a:pPr marL="342900" lvl="0" indent="-342900" fontAlgn="base">
              <a:lnSpc>
                <a:spcPct val="90000"/>
              </a:lnSpc>
              <a:spcBef>
                <a:spcPct val="20000"/>
              </a:spcBef>
              <a:spcAft>
                <a:spcPct val="0"/>
              </a:spcAft>
              <a:buClr>
                <a:srgbClr val="99CC00"/>
              </a:buClr>
              <a:buFontTx/>
              <a:buChar char="•"/>
            </a:pPr>
            <a:r>
              <a:rPr lang="en-AU" altLang="en-US" sz="1600" kern="0" dirty="0">
                <a:latin typeface="Arial" panose="020B0604020202020204" pitchFamily="34" charset="0"/>
                <a:cs typeface="Arial" panose="020B0604020202020204" pitchFamily="34" charset="0"/>
              </a:rPr>
              <a:t>Cancellation of the University’s registration</a:t>
            </a:r>
          </a:p>
          <a:p>
            <a:pPr marL="342900" lvl="0" indent="-342900" fontAlgn="base">
              <a:lnSpc>
                <a:spcPct val="90000"/>
              </a:lnSpc>
              <a:spcBef>
                <a:spcPct val="20000"/>
              </a:spcBef>
              <a:spcAft>
                <a:spcPct val="0"/>
              </a:spcAft>
              <a:buClr>
                <a:srgbClr val="99CC00"/>
              </a:buClr>
              <a:buFontTx/>
              <a:buChar char="•"/>
            </a:pPr>
            <a:r>
              <a:rPr lang="en-AU" altLang="en-US" sz="1600" kern="0" dirty="0">
                <a:latin typeface="Arial" panose="020B0604020202020204" pitchFamily="34" charset="0"/>
                <a:cs typeface="Arial" panose="020B0604020202020204" pitchFamily="34" charset="0"/>
              </a:rPr>
              <a:t>Suspension of programs</a:t>
            </a:r>
          </a:p>
          <a:p>
            <a:pPr marL="342900" lvl="0" indent="-342900" fontAlgn="base">
              <a:lnSpc>
                <a:spcPct val="90000"/>
              </a:lnSpc>
              <a:spcBef>
                <a:spcPct val="20000"/>
              </a:spcBef>
              <a:spcAft>
                <a:spcPct val="0"/>
              </a:spcAft>
              <a:buClr>
                <a:srgbClr val="99CC00"/>
              </a:buClr>
              <a:buFontTx/>
              <a:buChar char="•"/>
            </a:pPr>
            <a:r>
              <a:rPr lang="en-AU" altLang="en-US" sz="1600" kern="0" dirty="0">
                <a:latin typeface="Arial" panose="020B0604020202020204" pitchFamily="34" charset="0"/>
                <a:cs typeface="Arial" panose="020B0604020202020204" pitchFamily="34" charset="0"/>
              </a:rPr>
              <a:t>Damage to the University’s reputation</a:t>
            </a:r>
          </a:p>
          <a:p>
            <a:pPr lvl="0" fontAlgn="base">
              <a:spcBef>
                <a:spcPct val="20000"/>
              </a:spcBef>
              <a:spcAft>
                <a:spcPct val="0"/>
              </a:spcAft>
              <a:buClr>
                <a:srgbClr val="99CC00"/>
              </a:buClr>
              <a:defRPr/>
            </a:pPr>
            <a:endParaRPr lang="en-AU" altLang="en-US" sz="1600" kern="0" dirty="0">
              <a:latin typeface="Arial" panose="020B0604020202020204" pitchFamily="34" charset="0"/>
              <a:cs typeface="Arial" panose="020B0604020202020204" pitchFamily="34" charset="0"/>
            </a:endParaRPr>
          </a:p>
          <a:p>
            <a:pPr marL="342900" lvl="0" indent="-342900" fontAlgn="base">
              <a:spcBef>
                <a:spcPct val="20000"/>
              </a:spcBef>
              <a:spcAft>
                <a:spcPct val="0"/>
              </a:spcAft>
              <a:buClr>
                <a:srgbClr val="99CC00"/>
              </a:buClr>
              <a:buFontTx/>
              <a:buChar char="•"/>
              <a:defRPr/>
            </a:pPr>
            <a:endParaRPr lang="en-AU" altLang="en-US" sz="1600" kern="0" dirty="0">
              <a:latin typeface="Arial" panose="020B0604020202020204" pitchFamily="34" charset="0"/>
              <a:cs typeface="Arial" panose="020B0604020202020204" pitchFamily="34" charset="0"/>
            </a:endParaRPr>
          </a:p>
          <a:p>
            <a:pPr marL="742950" lvl="1" indent="-285750" fontAlgn="base">
              <a:spcBef>
                <a:spcPct val="20000"/>
              </a:spcBef>
              <a:spcAft>
                <a:spcPct val="0"/>
              </a:spcAft>
              <a:buClr>
                <a:srgbClr val="99CC00"/>
              </a:buClr>
              <a:buFontTx/>
              <a:buChar char="–"/>
              <a:defRPr/>
            </a:pPr>
            <a:endParaRPr lang="en-AU" altLang="en-US" sz="16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60176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92696"/>
            <a:ext cx="8352928" cy="5782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332656"/>
            <a:ext cx="8352928" cy="360040"/>
          </a:xfrm>
        </p:spPr>
        <p:style>
          <a:lnRef idx="1">
            <a:schemeClr val="accent1"/>
          </a:lnRef>
          <a:fillRef idx="3">
            <a:schemeClr val="accent1"/>
          </a:fillRef>
          <a:effectRef idx="2">
            <a:schemeClr val="accent1"/>
          </a:effectRef>
          <a:fontRef idx="minor">
            <a:schemeClr val="lt1"/>
          </a:fontRef>
        </p:style>
        <p:txBody>
          <a:bodyPr>
            <a:noAutofit/>
          </a:bodyPr>
          <a:lstStyle/>
          <a:p>
            <a:r>
              <a:rPr lang="en-AU" sz="1800" dirty="0"/>
              <a:t>ESOS Act 2000 (</a:t>
            </a:r>
            <a:r>
              <a:rPr lang="en-AU" sz="1800" dirty="0" err="1"/>
              <a:t>Cth</a:t>
            </a:r>
            <a:r>
              <a:rPr lang="en-AU" sz="1800" dirty="0"/>
              <a:t>)</a:t>
            </a:r>
          </a:p>
        </p:txBody>
      </p:sp>
      <p:sp>
        <p:nvSpPr>
          <p:cNvPr id="3" name="Content Placeholder 2"/>
          <p:cNvSpPr>
            <a:spLocks noGrp="1"/>
          </p:cNvSpPr>
          <p:nvPr>
            <p:ph idx="1"/>
          </p:nvPr>
        </p:nvSpPr>
        <p:spPr>
          <a:xfrm>
            <a:off x="683568" y="1484783"/>
            <a:ext cx="7380820" cy="4625171"/>
          </a:xfrm>
        </p:spPr>
        <p:txBody>
          <a:bodyPr>
            <a:noAutofit/>
          </a:bodyPr>
          <a:lstStyle/>
          <a:p>
            <a:pPr marL="0" indent="0">
              <a:buClr>
                <a:srgbClr val="00B050"/>
              </a:buClr>
              <a:buNone/>
            </a:pPr>
            <a:endParaRPr lang="en-AU" sz="1600" dirty="0">
              <a:latin typeface="Arial" panose="020B0604020202020204" pitchFamily="34" charset="0"/>
              <a:ea typeface="Verdana" panose="020B0604030504040204" pitchFamily="34" charset="0"/>
              <a:cs typeface="Arial" panose="020B0604020202020204" pitchFamily="34" charset="0"/>
            </a:endParaRPr>
          </a:p>
          <a:p>
            <a:pPr lvl="0" eaLnBrk="0" fontAlgn="base" hangingPunct="0">
              <a:spcAft>
                <a:spcPct val="0"/>
              </a:spcAft>
              <a:buClr>
                <a:srgbClr val="99CC00"/>
              </a:buClr>
              <a:buFontTx/>
              <a:buChar char="•"/>
              <a:defRPr/>
            </a:pPr>
            <a:r>
              <a:rPr lang="en-AU" altLang="en-US" sz="1600" kern="0" dirty="0">
                <a:solidFill>
                  <a:srgbClr val="4D4A46"/>
                </a:solidFill>
                <a:latin typeface="Arial" panose="020B0604020202020204" pitchFamily="34" charset="0"/>
                <a:cs typeface="Arial" panose="020B0604020202020204" pitchFamily="34" charset="0"/>
                <a:hlinkClick r:id="rId4"/>
              </a:rPr>
              <a:t>University of Adelaide - ESOS website </a:t>
            </a:r>
            <a:endParaRPr lang="en-AU" altLang="en-US" sz="1600" kern="0" dirty="0">
              <a:solidFill>
                <a:srgbClr val="4D4A46"/>
              </a:solidFill>
              <a:latin typeface="Arial" panose="020B0604020202020204" pitchFamily="34" charset="0"/>
              <a:cs typeface="Arial" panose="020B0604020202020204" pitchFamily="34" charset="0"/>
            </a:endParaRPr>
          </a:p>
          <a:p>
            <a:pPr lvl="0" eaLnBrk="0" fontAlgn="base" hangingPunct="0">
              <a:spcAft>
                <a:spcPct val="0"/>
              </a:spcAft>
              <a:buClr>
                <a:srgbClr val="99CC00"/>
              </a:buClr>
              <a:buFontTx/>
              <a:buChar char="•"/>
              <a:defRPr/>
            </a:pPr>
            <a:endParaRPr lang="en-AU" altLang="en-US" sz="1600" kern="0" dirty="0">
              <a:solidFill>
                <a:srgbClr val="4D4A46"/>
              </a:solidFill>
              <a:latin typeface="Arial" panose="020B0604020202020204" pitchFamily="34" charset="0"/>
              <a:cs typeface="Arial" panose="020B0604020202020204" pitchFamily="34" charset="0"/>
            </a:endParaRPr>
          </a:p>
          <a:p>
            <a:pPr lvl="0" eaLnBrk="0" fontAlgn="base" hangingPunct="0">
              <a:spcAft>
                <a:spcPct val="0"/>
              </a:spcAft>
              <a:buClr>
                <a:srgbClr val="99CC00"/>
              </a:buClr>
              <a:buFontTx/>
              <a:buChar char="•"/>
              <a:defRPr/>
            </a:pPr>
            <a:r>
              <a:rPr lang="en-AU" altLang="en-US" sz="1600" kern="0" dirty="0">
                <a:solidFill>
                  <a:srgbClr val="4D4A46"/>
                </a:solidFill>
                <a:latin typeface="Arial" panose="020B0604020202020204" pitchFamily="34" charset="0"/>
                <a:cs typeface="Arial" panose="020B0604020202020204" pitchFamily="34" charset="0"/>
                <a:hlinkClick r:id="rId5"/>
              </a:rPr>
              <a:t>ESOS Online Induction Course</a:t>
            </a:r>
            <a:endParaRPr lang="en-AU" altLang="en-US" sz="1600" kern="0" dirty="0">
              <a:solidFill>
                <a:srgbClr val="4D4A46"/>
              </a:solidFill>
              <a:latin typeface="Arial" panose="020B0604020202020204" pitchFamily="34" charset="0"/>
              <a:cs typeface="Arial" panose="020B0604020202020204" pitchFamily="34" charset="0"/>
            </a:endParaRPr>
          </a:p>
          <a:p>
            <a:pPr lvl="0" eaLnBrk="0" fontAlgn="base" hangingPunct="0">
              <a:spcAft>
                <a:spcPct val="0"/>
              </a:spcAft>
              <a:buClr>
                <a:srgbClr val="99CC00"/>
              </a:buClr>
              <a:buFontTx/>
              <a:buChar char="•"/>
              <a:defRPr/>
            </a:pPr>
            <a:endParaRPr lang="en-AU" altLang="en-US" sz="1600" kern="0" dirty="0">
              <a:solidFill>
                <a:srgbClr val="4D4A46"/>
              </a:solidFill>
              <a:latin typeface="Arial" panose="020B0604020202020204" pitchFamily="34" charset="0"/>
              <a:cs typeface="Arial" panose="020B0604020202020204" pitchFamily="34" charset="0"/>
            </a:endParaRPr>
          </a:p>
          <a:p>
            <a:pPr lvl="0" eaLnBrk="0" fontAlgn="base" hangingPunct="0">
              <a:spcAft>
                <a:spcPct val="0"/>
              </a:spcAft>
              <a:buClr>
                <a:srgbClr val="99CC00"/>
              </a:buClr>
              <a:buFontTx/>
              <a:buChar char="•"/>
              <a:defRPr/>
            </a:pPr>
            <a:r>
              <a:rPr lang="en-AU" altLang="en-US" sz="1600" kern="0" dirty="0" err="1">
                <a:solidFill>
                  <a:srgbClr val="4D4A46"/>
                </a:solidFill>
                <a:latin typeface="Arial" panose="020B0604020202020204" pitchFamily="34" charset="0"/>
                <a:cs typeface="Arial" panose="020B0604020202020204" pitchFamily="34" charset="0"/>
                <a:hlinkClick r:id="rId6"/>
              </a:rPr>
              <a:t>ESOS</a:t>
            </a:r>
            <a:r>
              <a:rPr lang="en-AU" altLang="en-US" sz="1600" kern="0" dirty="0">
                <a:solidFill>
                  <a:srgbClr val="4D4A46"/>
                </a:solidFill>
                <a:latin typeface="Arial" panose="020B0604020202020204" pitchFamily="34" charset="0"/>
                <a:cs typeface="Arial" panose="020B0604020202020204" pitchFamily="34" charset="0"/>
                <a:hlinkClick r:id="rId6"/>
              </a:rPr>
              <a:t> Guide for Staff</a:t>
            </a:r>
            <a:endParaRPr lang="en-AU" altLang="en-US" sz="1600" kern="0" dirty="0">
              <a:solidFill>
                <a:srgbClr val="4D4A46"/>
              </a:solidFill>
              <a:latin typeface="Arial" panose="020B0604020202020204" pitchFamily="34" charset="0"/>
              <a:cs typeface="Arial" panose="020B0604020202020204" pitchFamily="34" charset="0"/>
            </a:endParaRPr>
          </a:p>
          <a:p>
            <a:pPr lvl="0" eaLnBrk="0" fontAlgn="base" hangingPunct="0">
              <a:spcAft>
                <a:spcPct val="0"/>
              </a:spcAft>
              <a:buClr>
                <a:srgbClr val="99CC00"/>
              </a:buClr>
              <a:buFontTx/>
              <a:buChar char="•"/>
              <a:defRPr/>
            </a:pPr>
            <a:endParaRPr lang="en-AU" altLang="en-US" sz="1600" kern="0" dirty="0">
              <a:solidFill>
                <a:srgbClr val="4D4A46"/>
              </a:solidFill>
              <a:latin typeface="Arial" panose="020B0604020202020204" pitchFamily="34" charset="0"/>
              <a:cs typeface="Arial" panose="020B0604020202020204" pitchFamily="34" charset="0"/>
            </a:endParaRPr>
          </a:p>
          <a:p>
            <a:pPr lvl="0" eaLnBrk="0" fontAlgn="base" hangingPunct="0">
              <a:spcAft>
                <a:spcPct val="0"/>
              </a:spcAft>
              <a:buClr>
                <a:srgbClr val="99CC00"/>
              </a:buClr>
              <a:buFontTx/>
              <a:buChar char="•"/>
              <a:defRPr/>
            </a:pPr>
            <a:r>
              <a:rPr lang="en-AU" altLang="en-US" sz="1600" kern="0" dirty="0">
                <a:solidFill>
                  <a:srgbClr val="4D4A46"/>
                </a:solidFill>
                <a:latin typeface="Arial" panose="020B0604020202020204" pitchFamily="34" charset="0"/>
                <a:cs typeface="Arial" panose="020B0604020202020204" pitchFamily="34" charset="0"/>
                <a:hlinkClick r:id="rId7"/>
              </a:rPr>
              <a:t>Education Services for Overseas Students Act 2000 (</a:t>
            </a:r>
            <a:r>
              <a:rPr lang="en-AU" altLang="en-US" sz="1600" kern="0" dirty="0" err="1">
                <a:solidFill>
                  <a:srgbClr val="4D4A46"/>
                </a:solidFill>
                <a:latin typeface="Arial" panose="020B0604020202020204" pitchFamily="34" charset="0"/>
                <a:cs typeface="Arial" panose="020B0604020202020204" pitchFamily="34" charset="0"/>
                <a:hlinkClick r:id="rId7"/>
              </a:rPr>
              <a:t>Cth</a:t>
            </a:r>
            <a:r>
              <a:rPr lang="en-AU" altLang="en-US" sz="1600" kern="0" dirty="0">
                <a:solidFill>
                  <a:srgbClr val="4D4A46"/>
                </a:solidFill>
                <a:latin typeface="Arial" panose="020B0604020202020204" pitchFamily="34" charset="0"/>
                <a:cs typeface="Arial" panose="020B0604020202020204" pitchFamily="34" charset="0"/>
                <a:hlinkClick r:id="rId7"/>
              </a:rPr>
              <a:t>)</a:t>
            </a:r>
            <a:endParaRPr lang="en-AU" altLang="en-US" sz="1600" kern="0" dirty="0">
              <a:solidFill>
                <a:srgbClr val="4D4A46"/>
              </a:solidFill>
              <a:latin typeface="Arial" panose="020B0604020202020204" pitchFamily="34" charset="0"/>
              <a:cs typeface="Arial" panose="020B0604020202020204" pitchFamily="34" charset="0"/>
            </a:endParaRPr>
          </a:p>
          <a:p>
            <a:pPr lvl="0" eaLnBrk="0" fontAlgn="base" hangingPunct="0">
              <a:spcAft>
                <a:spcPct val="0"/>
              </a:spcAft>
              <a:buClr>
                <a:srgbClr val="99CC00"/>
              </a:buClr>
              <a:buFontTx/>
              <a:buChar char="•"/>
              <a:defRPr/>
            </a:pPr>
            <a:endParaRPr lang="en-AU" altLang="en-US" sz="1600" kern="0" dirty="0">
              <a:solidFill>
                <a:srgbClr val="000000"/>
              </a:solidFill>
              <a:latin typeface="Arial" panose="020B0604020202020204" pitchFamily="34" charset="0"/>
              <a:cs typeface="Arial" panose="020B0604020202020204" pitchFamily="34" charset="0"/>
              <a:hlinkClick r:id="rId8"/>
            </a:endParaRPr>
          </a:p>
          <a:p>
            <a:pPr lvl="0" eaLnBrk="0" fontAlgn="base" hangingPunct="0">
              <a:spcAft>
                <a:spcPct val="0"/>
              </a:spcAft>
              <a:buClr>
                <a:srgbClr val="99CC00"/>
              </a:buClr>
              <a:buFontTx/>
              <a:buChar char="•"/>
              <a:defRPr/>
            </a:pPr>
            <a:r>
              <a:rPr lang="en-AU" altLang="en-US" sz="1600" kern="0" dirty="0">
                <a:solidFill>
                  <a:srgbClr val="000000"/>
                </a:solidFill>
                <a:latin typeface="Arial" panose="020B0604020202020204" pitchFamily="34" charset="0"/>
                <a:cs typeface="Arial" panose="020B0604020202020204" pitchFamily="34" charset="0"/>
                <a:hlinkClick r:id="rId8"/>
              </a:rPr>
              <a:t>ESOS Regulations 2001 (</a:t>
            </a:r>
            <a:r>
              <a:rPr lang="en-AU" altLang="en-US" sz="1600" kern="0" dirty="0" err="1">
                <a:solidFill>
                  <a:srgbClr val="000000"/>
                </a:solidFill>
                <a:latin typeface="Arial" panose="020B0604020202020204" pitchFamily="34" charset="0"/>
                <a:cs typeface="Arial" panose="020B0604020202020204" pitchFamily="34" charset="0"/>
                <a:hlinkClick r:id="rId8"/>
              </a:rPr>
              <a:t>Cth</a:t>
            </a:r>
            <a:r>
              <a:rPr lang="en-AU" altLang="en-US" sz="1600" kern="0" dirty="0">
                <a:solidFill>
                  <a:srgbClr val="000000"/>
                </a:solidFill>
                <a:latin typeface="Arial" panose="020B0604020202020204" pitchFamily="34" charset="0"/>
                <a:cs typeface="Arial" panose="020B0604020202020204" pitchFamily="34" charset="0"/>
                <a:hlinkClick r:id="rId8"/>
              </a:rPr>
              <a:t>)</a:t>
            </a:r>
            <a:endParaRPr lang="en-AU" altLang="en-US" sz="1600" kern="0" dirty="0">
              <a:solidFill>
                <a:srgbClr val="000000"/>
              </a:solidFill>
              <a:latin typeface="Arial" panose="020B0604020202020204" pitchFamily="34" charset="0"/>
              <a:cs typeface="Arial" panose="020B0604020202020204" pitchFamily="34" charset="0"/>
            </a:endParaRPr>
          </a:p>
          <a:p>
            <a:pPr marL="0" lvl="0" indent="0" eaLnBrk="0" fontAlgn="base" hangingPunct="0">
              <a:spcAft>
                <a:spcPct val="0"/>
              </a:spcAft>
              <a:buClr>
                <a:srgbClr val="99CC00"/>
              </a:buClr>
              <a:buNone/>
              <a:defRPr/>
            </a:pPr>
            <a:endParaRPr lang="en-AU" altLang="en-US" sz="1600" kern="0" dirty="0">
              <a:solidFill>
                <a:srgbClr val="000000"/>
              </a:solidFill>
              <a:latin typeface="Arial" panose="020B0604020202020204" pitchFamily="34" charset="0"/>
              <a:cs typeface="Arial" panose="020B0604020202020204" pitchFamily="34" charset="0"/>
              <a:hlinkClick r:id="rId9"/>
            </a:endParaRPr>
          </a:p>
          <a:p>
            <a:pPr lvl="0" eaLnBrk="0" fontAlgn="base" hangingPunct="0">
              <a:spcAft>
                <a:spcPct val="0"/>
              </a:spcAft>
              <a:buClr>
                <a:srgbClr val="99CC00"/>
              </a:buClr>
              <a:buFontTx/>
              <a:buChar char="•"/>
              <a:defRPr/>
            </a:pPr>
            <a:r>
              <a:rPr lang="en-AU" altLang="en-US" sz="1600" kern="0" dirty="0">
                <a:solidFill>
                  <a:srgbClr val="000000"/>
                </a:solidFill>
                <a:latin typeface="Arial" panose="020B0604020202020204" pitchFamily="34" charset="0"/>
                <a:cs typeface="Arial" panose="020B0604020202020204" pitchFamily="34" charset="0"/>
                <a:hlinkClick r:id="rId10"/>
              </a:rPr>
              <a:t>National Code of Practice for Providers of Education and Training to Overseas Students 2018 (</a:t>
            </a:r>
            <a:r>
              <a:rPr lang="en-AU" altLang="en-US" sz="1600" kern="0" dirty="0" err="1">
                <a:solidFill>
                  <a:srgbClr val="000000"/>
                </a:solidFill>
                <a:latin typeface="Arial" panose="020B0604020202020204" pitchFamily="34" charset="0"/>
                <a:cs typeface="Arial" panose="020B0604020202020204" pitchFamily="34" charset="0"/>
                <a:hlinkClick r:id="rId10"/>
              </a:rPr>
              <a:t>Cth</a:t>
            </a:r>
            <a:r>
              <a:rPr lang="en-AU" altLang="en-US" sz="1600" kern="0" dirty="0">
                <a:solidFill>
                  <a:srgbClr val="000000"/>
                </a:solidFill>
                <a:latin typeface="Arial" panose="020B0604020202020204" pitchFamily="34" charset="0"/>
                <a:cs typeface="Arial" panose="020B0604020202020204" pitchFamily="34" charset="0"/>
                <a:hlinkClick r:id="rId10"/>
              </a:rPr>
              <a:t>)</a:t>
            </a:r>
            <a:endParaRPr lang="en-AU" altLang="en-US" sz="1600" kern="0" dirty="0">
              <a:solidFill>
                <a:srgbClr val="000000"/>
              </a:solidFill>
              <a:latin typeface="Arial" panose="020B0604020202020204" pitchFamily="34" charset="0"/>
              <a:cs typeface="Arial" panose="020B0604020202020204" pitchFamily="34" charset="0"/>
            </a:endParaRPr>
          </a:p>
          <a:p>
            <a:pPr lvl="1" eaLnBrk="0" fontAlgn="base" hangingPunct="0">
              <a:spcAft>
                <a:spcPct val="0"/>
              </a:spcAft>
              <a:buClr>
                <a:srgbClr val="99CC00"/>
              </a:buClr>
              <a:buFontTx/>
              <a:buChar char="•"/>
              <a:defRPr/>
            </a:pPr>
            <a:r>
              <a:rPr lang="en-AU" altLang="en-US" sz="1200" kern="0" dirty="0">
                <a:solidFill>
                  <a:srgbClr val="000000"/>
                </a:solidFill>
                <a:latin typeface="Arial" panose="020B0604020202020204" pitchFamily="34" charset="0"/>
                <a:cs typeface="Arial" panose="020B0604020202020204" pitchFamily="34" charset="0"/>
                <a:hlinkClick r:id="rId11"/>
              </a:rPr>
              <a:t>National Code 2018 Factsheets produced by Department of Education and Training</a:t>
            </a:r>
            <a:endParaRPr lang="en-AU" altLang="en-US" sz="1200" kern="0" dirty="0">
              <a:solidFill>
                <a:srgbClr val="000000"/>
              </a:solidFill>
              <a:latin typeface="Arial" panose="020B0604020202020204" pitchFamily="34" charset="0"/>
              <a:cs typeface="Arial" panose="020B0604020202020204" pitchFamily="34" charset="0"/>
            </a:endParaRPr>
          </a:p>
          <a:p>
            <a:pPr marL="0" lvl="0" indent="0" eaLnBrk="0" fontAlgn="base" hangingPunct="0">
              <a:spcAft>
                <a:spcPct val="0"/>
              </a:spcAft>
              <a:buClr>
                <a:srgbClr val="99CC00"/>
              </a:buClr>
              <a:buNone/>
              <a:defRPr/>
            </a:pPr>
            <a:endParaRPr lang="en-AU" altLang="en-US" sz="1600" u="sng" kern="0" dirty="0">
              <a:solidFill>
                <a:srgbClr val="4D4A46"/>
              </a:solidFill>
              <a:latin typeface="Arial" panose="020B0604020202020204" pitchFamily="34" charset="0"/>
              <a:cs typeface="Arial" panose="020B0604020202020204" pitchFamily="34" charset="0"/>
              <a:hlinkClick r:id="rId12"/>
            </a:endParaRPr>
          </a:p>
          <a:p>
            <a:pPr lvl="0" eaLnBrk="0" fontAlgn="base" hangingPunct="0">
              <a:spcAft>
                <a:spcPct val="0"/>
              </a:spcAft>
              <a:buClr>
                <a:srgbClr val="99CC00"/>
              </a:buClr>
              <a:buFontTx/>
              <a:buChar char="•"/>
              <a:defRPr/>
            </a:pPr>
            <a:r>
              <a:rPr lang="en-AU" altLang="en-US" sz="1600" u="sng" kern="0" dirty="0">
                <a:solidFill>
                  <a:srgbClr val="4D4A46"/>
                </a:solidFill>
                <a:latin typeface="Arial" panose="020B0604020202020204" pitchFamily="34" charset="0"/>
                <a:cs typeface="Arial" panose="020B0604020202020204" pitchFamily="34" charset="0"/>
                <a:hlinkClick r:id="rId13"/>
              </a:rPr>
              <a:t>Information from Department of Home Affairs on studying in Australia</a:t>
            </a:r>
            <a:endParaRPr lang="en-AU" altLang="en-US" sz="1600" kern="0" dirty="0">
              <a:solidFill>
                <a:srgbClr val="4D4A46"/>
              </a:solidFill>
              <a:latin typeface="Arial" panose="020B0604020202020204" pitchFamily="34" charset="0"/>
              <a:cs typeface="Arial" panose="020B0604020202020204" pitchFamily="34" charset="0"/>
            </a:endParaRPr>
          </a:p>
          <a:p>
            <a:pPr lvl="1" fontAlgn="base">
              <a:spcAft>
                <a:spcPct val="0"/>
              </a:spcAft>
              <a:buClr>
                <a:srgbClr val="99CC00"/>
              </a:buClr>
              <a:buNone/>
              <a:defRPr/>
            </a:pPr>
            <a:endParaRPr lang="en-AU" altLang="en-US" sz="1600" kern="0" dirty="0">
              <a:solidFill>
                <a:srgbClr val="4D4A46"/>
              </a:solidFill>
              <a:latin typeface="Arial" panose="020B0604020202020204" pitchFamily="34" charset="0"/>
              <a:cs typeface="Arial" panose="020B0604020202020204" pitchFamily="34" charset="0"/>
            </a:endParaRPr>
          </a:p>
          <a:p>
            <a:pPr lvl="1" algn="just" fontAlgn="base">
              <a:spcAft>
                <a:spcPct val="0"/>
              </a:spcAft>
              <a:buClr>
                <a:srgbClr val="99CC00"/>
              </a:buClr>
              <a:buNone/>
              <a:defRPr/>
            </a:pPr>
            <a:endParaRPr lang="en-AU" altLang="en-US" sz="1600" kern="0" dirty="0">
              <a:solidFill>
                <a:srgbClr val="4D4A46"/>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AU" dirty="0"/>
              <a:t>University of Adelaide</a:t>
            </a:r>
          </a:p>
        </p:txBody>
      </p:sp>
      <p:sp>
        <p:nvSpPr>
          <p:cNvPr id="5" name="Slide Number Placeholder 4"/>
          <p:cNvSpPr>
            <a:spLocks noGrp="1"/>
          </p:cNvSpPr>
          <p:nvPr>
            <p:ph type="sldNum" sz="quarter" idx="12"/>
          </p:nvPr>
        </p:nvSpPr>
        <p:spPr/>
        <p:txBody>
          <a:bodyPr/>
          <a:lstStyle/>
          <a:p>
            <a:fld id="{7E8AFECB-488C-4862-A863-69DB259C81CD}" type="slidenum">
              <a:rPr lang="en-AU" smtClean="0"/>
              <a:pPr/>
              <a:t>33</a:t>
            </a:fld>
            <a:endParaRPr lang="en-AU" dirty="0"/>
          </a:p>
        </p:txBody>
      </p:sp>
      <p:sp>
        <p:nvSpPr>
          <p:cNvPr id="7" name="TextBox 6"/>
          <p:cNvSpPr txBox="1"/>
          <p:nvPr/>
        </p:nvSpPr>
        <p:spPr>
          <a:xfrm>
            <a:off x="649232" y="980728"/>
            <a:ext cx="8027223" cy="584775"/>
          </a:xfrm>
          <a:prstGeom prst="rect">
            <a:avLst/>
          </a:prstGeom>
          <a:noFill/>
        </p:spPr>
        <p:txBody>
          <a:bodyPr wrap="square" rtlCol="0">
            <a:spAutoFit/>
          </a:bodyPr>
          <a:lstStyle/>
          <a:p>
            <a:r>
              <a:rPr lang="en-AU" altLang="en-US" sz="3200" kern="0" dirty="0">
                <a:solidFill>
                  <a:srgbClr val="0060A8"/>
                </a:solidFill>
                <a:latin typeface="Georgia" panose="02040502050405020303" pitchFamily="18" charset="0"/>
              </a:rPr>
              <a:t>Additional Resources</a:t>
            </a:r>
          </a:p>
        </p:txBody>
      </p:sp>
    </p:spTree>
    <p:extLst>
      <p:ext uri="{BB962C8B-B14F-4D97-AF65-F5344CB8AC3E}">
        <p14:creationId xmlns:p14="http://schemas.microsoft.com/office/powerpoint/2010/main" val="32345100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92696"/>
            <a:ext cx="8352928" cy="5782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332656"/>
            <a:ext cx="8352928" cy="360040"/>
          </a:xfrm>
        </p:spPr>
        <p:style>
          <a:lnRef idx="1">
            <a:schemeClr val="accent1"/>
          </a:lnRef>
          <a:fillRef idx="3">
            <a:schemeClr val="accent1"/>
          </a:fillRef>
          <a:effectRef idx="2">
            <a:schemeClr val="accent1"/>
          </a:effectRef>
          <a:fontRef idx="minor">
            <a:schemeClr val="lt1"/>
          </a:fontRef>
        </p:style>
        <p:txBody>
          <a:bodyPr>
            <a:noAutofit/>
          </a:bodyPr>
          <a:lstStyle/>
          <a:p>
            <a:r>
              <a:rPr lang="en-AU" sz="1800" dirty="0"/>
              <a:t>ESOS Act 2000 (</a:t>
            </a:r>
            <a:r>
              <a:rPr lang="en-AU" sz="1800" dirty="0" err="1"/>
              <a:t>Cth</a:t>
            </a:r>
            <a:r>
              <a:rPr lang="en-AU" sz="1800" dirty="0"/>
              <a:t>)</a:t>
            </a:r>
          </a:p>
        </p:txBody>
      </p:sp>
      <p:sp>
        <p:nvSpPr>
          <p:cNvPr id="3" name="Content Placeholder 2"/>
          <p:cNvSpPr>
            <a:spLocks noGrp="1"/>
          </p:cNvSpPr>
          <p:nvPr>
            <p:ph idx="1"/>
          </p:nvPr>
        </p:nvSpPr>
        <p:spPr>
          <a:xfrm>
            <a:off x="649232" y="1124744"/>
            <a:ext cx="7595176" cy="5328592"/>
          </a:xfrm>
        </p:spPr>
        <p:txBody>
          <a:bodyPr>
            <a:noAutofit/>
          </a:bodyPr>
          <a:lstStyle/>
          <a:p>
            <a:pPr marL="0" indent="0">
              <a:buClr>
                <a:srgbClr val="00B050"/>
              </a:buClr>
              <a:buNone/>
            </a:pPr>
            <a:endParaRPr lang="en-AU" sz="1600" dirty="0">
              <a:latin typeface="Arial" panose="020B0604020202020204" pitchFamily="34" charset="0"/>
              <a:ea typeface="Verdana" panose="020B0604030504040204" pitchFamily="34" charset="0"/>
              <a:cs typeface="Arial" panose="020B0604020202020204" pitchFamily="34" charset="0"/>
            </a:endParaRPr>
          </a:p>
          <a:p>
            <a:pPr marL="0" indent="0">
              <a:buClr>
                <a:srgbClr val="00B050"/>
              </a:buClr>
              <a:buNone/>
            </a:pPr>
            <a:endParaRPr lang="en-AU" sz="1600" dirty="0">
              <a:latin typeface="Arial" panose="020B0604020202020204" pitchFamily="34" charset="0"/>
              <a:ea typeface="Verdana" panose="020B0604030504040204" pitchFamily="34" charset="0"/>
              <a:cs typeface="Arial" panose="020B0604020202020204" pitchFamily="34" charset="0"/>
            </a:endParaRPr>
          </a:p>
          <a:p>
            <a:pPr marL="857250" lvl="2" indent="0" eaLnBrk="0" fontAlgn="base" hangingPunct="0">
              <a:spcAft>
                <a:spcPct val="0"/>
              </a:spcAft>
              <a:buClr>
                <a:srgbClr val="99CC00"/>
              </a:buClr>
              <a:buNone/>
              <a:defRPr/>
            </a:pPr>
            <a:endParaRPr lang="en-AU" altLang="en-US" sz="1400" kern="0" dirty="0">
              <a:latin typeface="Arial" panose="020B0604020202020204" pitchFamily="34" charset="0"/>
              <a:cs typeface="Arial" panose="020B0604020202020204" pitchFamily="34" charset="0"/>
            </a:endParaRPr>
          </a:p>
          <a:p>
            <a:pPr indent="-285750" eaLnBrk="0" fontAlgn="base" hangingPunct="0">
              <a:spcBef>
                <a:spcPts val="0"/>
              </a:spcBef>
              <a:spcAft>
                <a:spcPts val="600"/>
              </a:spcAft>
              <a:buClr>
                <a:srgbClr val="99CC00"/>
              </a:buClr>
              <a:defRPr/>
            </a:pPr>
            <a:r>
              <a:rPr lang="en-AU" altLang="en-US" sz="2000" kern="0" dirty="0">
                <a:solidFill>
                  <a:srgbClr val="000000"/>
                </a:solidFill>
                <a:latin typeface="Arial" panose="020B0604020202020204" pitchFamily="34" charset="0"/>
                <a:cs typeface="Arial" panose="020B0604020202020204" pitchFamily="34" charset="0"/>
              </a:rPr>
              <a:t>Educational Compliance Team</a:t>
            </a:r>
          </a:p>
          <a:p>
            <a:pPr lvl="1" eaLnBrk="0" fontAlgn="base" hangingPunct="0">
              <a:spcBef>
                <a:spcPts val="0"/>
              </a:spcBef>
              <a:spcAft>
                <a:spcPts val="600"/>
              </a:spcAft>
              <a:buClr>
                <a:srgbClr val="99CC00"/>
              </a:buClr>
              <a:defRPr/>
            </a:pPr>
            <a:r>
              <a:rPr lang="en-AU" altLang="en-US" sz="1800" kern="0" dirty="0">
                <a:solidFill>
                  <a:srgbClr val="000000"/>
                </a:solidFill>
                <a:latin typeface="Arial" panose="020B0604020202020204" pitchFamily="34" charset="0"/>
                <a:cs typeface="Arial" panose="020B0604020202020204" pitchFamily="34" charset="0"/>
                <a:hlinkClick r:id="rId4"/>
              </a:rPr>
              <a:t>lqseducompliance@adelaide.edu.au</a:t>
            </a:r>
            <a:endParaRPr lang="en-AU" altLang="en-US" sz="1800" kern="0" dirty="0">
              <a:solidFill>
                <a:srgbClr val="000000"/>
              </a:solidFill>
              <a:latin typeface="Arial" panose="020B0604020202020204" pitchFamily="34" charset="0"/>
              <a:cs typeface="Arial" panose="020B0604020202020204" pitchFamily="34" charset="0"/>
            </a:endParaRPr>
          </a:p>
          <a:p>
            <a:pPr marL="457200" lvl="1" indent="0" eaLnBrk="0" fontAlgn="base" hangingPunct="0">
              <a:spcBef>
                <a:spcPts val="0"/>
              </a:spcBef>
              <a:spcAft>
                <a:spcPts val="600"/>
              </a:spcAft>
              <a:buClr>
                <a:srgbClr val="99CC00"/>
              </a:buClr>
              <a:buNone/>
              <a:defRPr/>
            </a:pPr>
            <a:endParaRPr lang="en-AU" altLang="en-US" kern="0" dirty="0">
              <a:solidFill>
                <a:srgbClr val="000000"/>
              </a:solidFill>
              <a:latin typeface="Arial" panose="020B0604020202020204" pitchFamily="34" charset="0"/>
              <a:cs typeface="Arial" panose="020B0604020202020204" pitchFamily="34" charset="0"/>
            </a:endParaRPr>
          </a:p>
          <a:p>
            <a:pPr indent="-285750" eaLnBrk="0" fontAlgn="base" hangingPunct="0">
              <a:spcBef>
                <a:spcPts val="0"/>
              </a:spcBef>
              <a:spcAft>
                <a:spcPts val="600"/>
              </a:spcAft>
              <a:buClr>
                <a:srgbClr val="99CC00"/>
              </a:buClr>
              <a:defRPr/>
            </a:pPr>
            <a:r>
              <a:rPr lang="en-AU" altLang="en-US" sz="2000" kern="0" dirty="0">
                <a:solidFill>
                  <a:srgbClr val="000000"/>
                </a:solidFill>
                <a:latin typeface="Arial" panose="020B0604020202020204" pitchFamily="34" charset="0"/>
                <a:cs typeface="Arial" panose="020B0604020202020204" pitchFamily="34" charset="0"/>
              </a:rPr>
              <a:t>International Student Support</a:t>
            </a:r>
          </a:p>
          <a:p>
            <a:pPr lvl="1" eaLnBrk="0" fontAlgn="base" hangingPunct="0">
              <a:spcBef>
                <a:spcPts val="0"/>
              </a:spcBef>
              <a:spcAft>
                <a:spcPts val="600"/>
              </a:spcAft>
              <a:buClr>
                <a:srgbClr val="99CC00"/>
              </a:buClr>
              <a:defRPr/>
            </a:pPr>
            <a:r>
              <a:rPr lang="en-AU" altLang="en-US" sz="1800" kern="0" dirty="0">
                <a:solidFill>
                  <a:srgbClr val="000000"/>
                </a:solidFill>
                <a:latin typeface="Arial" panose="020B0604020202020204" pitchFamily="34" charset="0"/>
                <a:cs typeface="Arial" panose="020B0604020202020204" pitchFamily="34" charset="0"/>
                <a:hlinkClick r:id="rId5"/>
              </a:rPr>
              <a:t>iss@adelaide.edu.au</a:t>
            </a:r>
            <a:r>
              <a:rPr lang="en-AU" altLang="en-US" sz="1800" kern="0" dirty="0">
                <a:solidFill>
                  <a:srgbClr val="000000"/>
                </a:solidFill>
                <a:latin typeface="Arial" panose="020B0604020202020204" pitchFamily="34" charset="0"/>
                <a:cs typeface="Arial" panose="020B0604020202020204" pitchFamily="34" charset="0"/>
              </a:rPr>
              <a:t> </a:t>
            </a:r>
          </a:p>
          <a:p>
            <a:pPr marL="457200" lvl="1" indent="0" eaLnBrk="0" fontAlgn="base" hangingPunct="0">
              <a:spcBef>
                <a:spcPts val="0"/>
              </a:spcBef>
              <a:spcAft>
                <a:spcPts val="600"/>
              </a:spcAft>
              <a:buClr>
                <a:srgbClr val="99CC00"/>
              </a:buClr>
              <a:buNone/>
              <a:defRPr/>
            </a:pPr>
            <a:endParaRPr lang="en-AU" altLang="en-US" sz="1800" kern="0" dirty="0">
              <a:solidFill>
                <a:srgbClr val="000000"/>
              </a:solidFill>
              <a:latin typeface="Arial" panose="020B0604020202020204" pitchFamily="34" charset="0"/>
              <a:cs typeface="Arial" panose="020B0604020202020204" pitchFamily="34" charset="0"/>
            </a:endParaRPr>
          </a:p>
          <a:p>
            <a:pPr lvl="0" eaLnBrk="0" fontAlgn="base" hangingPunct="0">
              <a:spcBef>
                <a:spcPts val="0"/>
              </a:spcBef>
              <a:spcAft>
                <a:spcPts val="600"/>
              </a:spcAft>
              <a:buClr>
                <a:srgbClr val="99CC00"/>
              </a:buClr>
              <a:buFontTx/>
              <a:buChar char="•"/>
              <a:defRPr/>
            </a:pPr>
            <a:r>
              <a:rPr lang="en-AU" altLang="en-US" sz="2000" kern="0" dirty="0">
                <a:solidFill>
                  <a:srgbClr val="000000"/>
                </a:solidFill>
                <a:latin typeface="Arial" panose="020B0604020202020204" pitchFamily="34" charset="0"/>
                <a:cs typeface="Arial" panose="020B0604020202020204" pitchFamily="34" charset="0"/>
              </a:rPr>
              <a:t>Legal and Risk Branch</a:t>
            </a:r>
          </a:p>
          <a:p>
            <a:pPr lvl="1" eaLnBrk="0" fontAlgn="base" hangingPunct="0">
              <a:spcBef>
                <a:spcPts val="0"/>
              </a:spcBef>
              <a:spcAft>
                <a:spcPts val="600"/>
              </a:spcAft>
              <a:buClr>
                <a:srgbClr val="99CC00"/>
              </a:buClr>
              <a:buFontTx/>
              <a:buChar char="–"/>
              <a:defRPr/>
            </a:pPr>
            <a:r>
              <a:rPr lang="en-AU" altLang="en-US" sz="1800" kern="0" dirty="0">
                <a:solidFill>
                  <a:srgbClr val="000000"/>
                </a:solidFill>
                <a:latin typeface="Arial" panose="020B0604020202020204" pitchFamily="34" charset="0"/>
                <a:cs typeface="Arial" panose="020B0604020202020204" pitchFamily="34" charset="0"/>
                <a:hlinkClick r:id="rId6"/>
              </a:rPr>
              <a:t>helpdesklegal@adelaide.edu.au</a:t>
            </a:r>
            <a:r>
              <a:rPr lang="en-AU" altLang="en-US" sz="1800" kern="0" dirty="0">
                <a:solidFill>
                  <a:srgbClr val="000000"/>
                </a:solidFill>
                <a:latin typeface="Arial" panose="020B0604020202020204" pitchFamily="34" charset="0"/>
                <a:cs typeface="Arial" panose="020B0604020202020204" pitchFamily="34" charset="0"/>
              </a:rPr>
              <a:t> </a:t>
            </a:r>
          </a:p>
          <a:p>
            <a:pPr lvl="1" eaLnBrk="0" fontAlgn="base" hangingPunct="0">
              <a:spcBef>
                <a:spcPts val="0"/>
              </a:spcBef>
              <a:spcAft>
                <a:spcPts val="600"/>
              </a:spcAft>
              <a:buClr>
                <a:srgbClr val="99CC00"/>
              </a:buClr>
              <a:buFontTx/>
              <a:buChar char="–"/>
              <a:defRPr/>
            </a:pPr>
            <a:r>
              <a:rPr lang="en-AU" altLang="en-US" sz="1800" kern="0">
                <a:solidFill>
                  <a:srgbClr val="000000"/>
                </a:solidFill>
                <a:latin typeface="Arial" panose="020B0604020202020204" pitchFamily="34" charset="0"/>
                <a:cs typeface="Arial" panose="020B0604020202020204" pitchFamily="34" charset="0"/>
              </a:rPr>
              <a:t>8313 4539</a:t>
            </a:r>
            <a:endParaRPr lang="en-AU" altLang="en-US" sz="1800" kern="0" dirty="0">
              <a:solidFill>
                <a:srgbClr val="000000"/>
              </a:solidFill>
              <a:latin typeface="Arial" panose="020B0604020202020204" pitchFamily="34" charset="0"/>
              <a:cs typeface="Arial" panose="020B0604020202020204" pitchFamily="34" charset="0"/>
            </a:endParaRPr>
          </a:p>
          <a:p>
            <a:pPr lvl="1" eaLnBrk="0" fontAlgn="base" hangingPunct="0">
              <a:spcBef>
                <a:spcPts val="0"/>
              </a:spcBef>
              <a:spcAft>
                <a:spcPts val="600"/>
              </a:spcAft>
              <a:buClr>
                <a:srgbClr val="99CC00"/>
              </a:buClr>
              <a:buFontTx/>
              <a:buChar char="–"/>
              <a:defRPr/>
            </a:pPr>
            <a:endParaRPr lang="en-AU" altLang="en-US" sz="1800" kern="0" dirty="0">
              <a:solidFill>
                <a:srgbClr val="000000"/>
              </a:solidFill>
              <a:latin typeface="Arial" panose="020B0604020202020204" pitchFamily="34" charset="0"/>
              <a:cs typeface="Arial" panose="020B0604020202020204" pitchFamily="34" charset="0"/>
            </a:endParaRPr>
          </a:p>
          <a:p>
            <a:pPr lvl="1" eaLnBrk="0" fontAlgn="base" hangingPunct="0">
              <a:spcAft>
                <a:spcPct val="0"/>
              </a:spcAft>
              <a:buClr>
                <a:srgbClr val="99CC00"/>
              </a:buClr>
              <a:buFontTx/>
              <a:buChar char="–"/>
              <a:defRPr/>
            </a:pPr>
            <a:endParaRPr lang="en-AU" altLang="en-US" sz="1600" kern="0" dirty="0">
              <a:solidFill>
                <a:srgbClr val="000000"/>
              </a:solidFill>
              <a:latin typeface="Arial" panose="020B0604020202020204" pitchFamily="34" charset="0"/>
              <a:cs typeface="Arial" panose="020B0604020202020204" pitchFamily="34" charset="0"/>
            </a:endParaRPr>
          </a:p>
          <a:p>
            <a:pPr lvl="1" eaLnBrk="0" fontAlgn="base" hangingPunct="0">
              <a:spcAft>
                <a:spcPct val="0"/>
              </a:spcAft>
              <a:buClr>
                <a:srgbClr val="99CC00"/>
              </a:buClr>
              <a:buFontTx/>
              <a:buChar char="–"/>
              <a:defRPr/>
            </a:pPr>
            <a:endParaRPr lang="en-AU" altLang="en-US" sz="1600" kern="0" dirty="0">
              <a:solidFill>
                <a:srgbClr val="FF0000"/>
              </a:solidFill>
              <a:latin typeface="Arial" panose="020B0604020202020204" pitchFamily="34" charset="0"/>
              <a:cs typeface="Arial" panose="020B0604020202020204" pitchFamily="34" charset="0"/>
            </a:endParaRPr>
          </a:p>
          <a:p>
            <a:pPr lvl="0" eaLnBrk="0" fontAlgn="base" hangingPunct="0">
              <a:spcAft>
                <a:spcPct val="0"/>
              </a:spcAft>
              <a:buClr>
                <a:srgbClr val="99CC00"/>
              </a:buClr>
              <a:buNone/>
              <a:defRPr/>
            </a:pPr>
            <a:r>
              <a:rPr lang="en-AU" altLang="en-US" sz="1600" kern="0" dirty="0">
                <a:solidFill>
                  <a:srgbClr val="000000"/>
                </a:solidFill>
                <a:latin typeface="Arial" panose="020B0604020202020204" pitchFamily="34" charset="0"/>
                <a:cs typeface="Arial" panose="020B0604020202020204" pitchFamily="34" charset="0"/>
              </a:rPr>
              <a:t> </a:t>
            </a:r>
            <a:endParaRPr lang="en-AU" altLang="en-US" sz="1600" kern="0" dirty="0">
              <a:solidFill>
                <a:srgbClr val="4D4A46"/>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AU" dirty="0"/>
              <a:t>University of Adelaide</a:t>
            </a:r>
          </a:p>
        </p:txBody>
      </p:sp>
      <p:sp>
        <p:nvSpPr>
          <p:cNvPr id="5" name="Slide Number Placeholder 4"/>
          <p:cNvSpPr>
            <a:spLocks noGrp="1"/>
          </p:cNvSpPr>
          <p:nvPr>
            <p:ph type="sldNum" sz="quarter" idx="12"/>
          </p:nvPr>
        </p:nvSpPr>
        <p:spPr/>
        <p:txBody>
          <a:bodyPr/>
          <a:lstStyle/>
          <a:p>
            <a:fld id="{7E8AFECB-488C-4862-A863-69DB259C81CD}" type="slidenum">
              <a:rPr lang="en-AU" smtClean="0"/>
              <a:pPr/>
              <a:t>34</a:t>
            </a:fld>
            <a:endParaRPr lang="en-AU" dirty="0"/>
          </a:p>
        </p:txBody>
      </p:sp>
      <p:sp>
        <p:nvSpPr>
          <p:cNvPr id="7" name="TextBox 6"/>
          <p:cNvSpPr txBox="1"/>
          <p:nvPr/>
        </p:nvSpPr>
        <p:spPr>
          <a:xfrm>
            <a:off x="649232" y="980728"/>
            <a:ext cx="8027223" cy="584775"/>
          </a:xfrm>
          <a:prstGeom prst="rect">
            <a:avLst/>
          </a:prstGeom>
          <a:noFill/>
        </p:spPr>
        <p:txBody>
          <a:bodyPr wrap="square" rtlCol="0">
            <a:spAutoFit/>
          </a:bodyPr>
          <a:lstStyle/>
          <a:p>
            <a:r>
              <a:rPr lang="en-AU" altLang="en-US" sz="3200" kern="0" dirty="0">
                <a:solidFill>
                  <a:srgbClr val="0060A8"/>
                </a:solidFill>
                <a:latin typeface="Georgia" panose="02040502050405020303" pitchFamily="18" charset="0"/>
              </a:rPr>
              <a:t>Contacts</a:t>
            </a:r>
          </a:p>
        </p:txBody>
      </p:sp>
    </p:spTree>
    <p:extLst>
      <p:ext uri="{BB962C8B-B14F-4D97-AF65-F5344CB8AC3E}">
        <p14:creationId xmlns:p14="http://schemas.microsoft.com/office/powerpoint/2010/main" val="11572740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124180" y="35332"/>
            <a:ext cx="2056332" cy="369332"/>
          </a:xfrm>
          <a:prstGeom prst="rect">
            <a:avLst/>
          </a:prstGeom>
          <a:noFill/>
        </p:spPr>
        <p:txBody>
          <a:bodyPr wrap="none" rtlCol="0">
            <a:spAutoFit/>
          </a:bodyPr>
          <a:lstStyle/>
          <a:p>
            <a:r>
              <a:rPr lang="en-AU" dirty="0">
                <a:solidFill>
                  <a:prstClr val="white"/>
                </a:solidFill>
              </a:rPr>
              <a:t>ESOS Act 2000 (</a:t>
            </a:r>
            <a:r>
              <a:rPr lang="en-AU" dirty="0" err="1">
                <a:solidFill>
                  <a:prstClr val="white"/>
                </a:solidFill>
              </a:rPr>
              <a:t>Cth</a:t>
            </a:r>
            <a:r>
              <a:rPr lang="en-AU" dirty="0">
                <a:solidFill>
                  <a:prstClr val="white"/>
                </a:solidFill>
              </a:rPr>
              <a:t>)</a:t>
            </a:r>
            <a:endParaRPr lang="en-AU" dirty="0">
              <a:solidFill>
                <a:schemeClr val="bg1"/>
              </a:solidFill>
            </a:endParaRPr>
          </a:p>
        </p:txBody>
      </p:sp>
      <p:sp>
        <p:nvSpPr>
          <p:cNvPr id="7" name="TextBox 6"/>
          <p:cNvSpPr txBox="1"/>
          <p:nvPr/>
        </p:nvSpPr>
        <p:spPr>
          <a:xfrm>
            <a:off x="1115616" y="2079192"/>
            <a:ext cx="6984776" cy="4456605"/>
          </a:xfrm>
          <a:prstGeom prst="rect">
            <a:avLst/>
          </a:prstGeom>
          <a:noFill/>
        </p:spPr>
        <p:txBody>
          <a:bodyPr wrap="square" rtlCol="0">
            <a:spAutoFit/>
          </a:bodyPr>
          <a:lstStyle/>
          <a:p>
            <a:endParaRPr lang="en-AU" sz="2000" dirty="0">
              <a:solidFill>
                <a:schemeClr val="bg1"/>
              </a:solidFill>
            </a:endParaRPr>
          </a:p>
          <a:p>
            <a:pPr marL="342900" lvl="0" indent="-342900" eaLnBrk="0" fontAlgn="base" hangingPunct="0">
              <a:spcBef>
                <a:spcPct val="20000"/>
              </a:spcBef>
              <a:spcAft>
                <a:spcPct val="0"/>
              </a:spcAft>
              <a:buClr>
                <a:srgbClr val="99CC00"/>
              </a:buClr>
            </a:pPr>
            <a:r>
              <a:rPr lang="en-AU" altLang="en-US" sz="1600" kern="0" dirty="0">
                <a:solidFill>
                  <a:srgbClr val="000000"/>
                </a:solidFill>
                <a:latin typeface="Arial" panose="020B0604020202020204" pitchFamily="34" charset="0"/>
                <a:cs typeface="Arial" panose="020B0604020202020204" pitchFamily="34" charset="0"/>
              </a:rPr>
              <a:t>	</a:t>
            </a:r>
            <a:r>
              <a:rPr lang="en-AU" altLang="en-US" sz="1600" kern="0" dirty="0">
                <a:solidFill>
                  <a:schemeClr val="bg1"/>
                </a:solidFill>
                <a:latin typeface="Arial" panose="020B0604020202020204" pitchFamily="34" charset="0"/>
                <a:cs typeface="Arial" panose="020B0604020202020204" pitchFamily="34" charset="0"/>
              </a:rPr>
              <a:t>The content of this material is intended only to provide a summary &amp; general overview of the </a:t>
            </a:r>
            <a:r>
              <a:rPr lang="en-AU" altLang="en-US" sz="1600" i="1" kern="0" dirty="0">
                <a:solidFill>
                  <a:schemeClr val="bg1"/>
                </a:solidFill>
                <a:latin typeface="Arial" panose="020B0604020202020204" pitchFamily="34" charset="0"/>
                <a:cs typeface="Arial" panose="020B0604020202020204" pitchFamily="34" charset="0"/>
              </a:rPr>
              <a:t>ESOS Act </a:t>
            </a:r>
            <a:r>
              <a:rPr lang="en-AU" altLang="en-US" sz="1600" kern="0" dirty="0">
                <a:solidFill>
                  <a:schemeClr val="bg1"/>
                </a:solidFill>
                <a:latin typeface="Arial" panose="020B0604020202020204" pitchFamily="34" charset="0"/>
                <a:cs typeface="Arial" panose="020B0604020202020204" pitchFamily="34" charset="0"/>
              </a:rPr>
              <a:t>as it applies to the University of Adelaide. </a:t>
            </a:r>
          </a:p>
          <a:p>
            <a:pPr marL="342900" lvl="0" indent="-342900" eaLnBrk="0" fontAlgn="base" hangingPunct="0">
              <a:spcBef>
                <a:spcPct val="20000"/>
              </a:spcBef>
              <a:spcAft>
                <a:spcPct val="0"/>
              </a:spcAft>
              <a:buClr>
                <a:srgbClr val="99CC00"/>
              </a:buClr>
              <a:buFontTx/>
              <a:buChar char="•"/>
            </a:pPr>
            <a:endParaRPr lang="en-AU" altLang="en-US" sz="1600" kern="0" dirty="0">
              <a:solidFill>
                <a:schemeClr val="bg1"/>
              </a:solidFill>
              <a:latin typeface="Arial" panose="020B0604020202020204" pitchFamily="34" charset="0"/>
              <a:cs typeface="Arial" panose="020B0604020202020204" pitchFamily="34" charset="0"/>
            </a:endParaRPr>
          </a:p>
          <a:p>
            <a:pPr marL="342900" lvl="0" indent="-342900" eaLnBrk="0" fontAlgn="base" hangingPunct="0">
              <a:spcBef>
                <a:spcPct val="20000"/>
              </a:spcBef>
              <a:spcAft>
                <a:spcPct val="0"/>
              </a:spcAft>
              <a:buClr>
                <a:srgbClr val="99CC00"/>
              </a:buClr>
            </a:pPr>
            <a:r>
              <a:rPr lang="en-AU" altLang="en-US" sz="1600" kern="0" dirty="0">
                <a:solidFill>
                  <a:schemeClr val="bg1"/>
                </a:solidFill>
                <a:latin typeface="Arial" panose="020B0604020202020204" pitchFamily="34" charset="0"/>
                <a:cs typeface="Arial" panose="020B0604020202020204" pitchFamily="34" charset="0"/>
              </a:rPr>
              <a:t>	It is not intended to be comprehensive nor does it constitute legal advice.</a:t>
            </a:r>
          </a:p>
          <a:p>
            <a:pPr marL="342900" lvl="0" indent="-342900" eaLnBrk="0" fontAlgn="base" hangingPunct="0">
              <a:spcBef>
                <a:spcPct val="20000"/>
              </a:spcBef>
              <a:spcAft>
                <a:spcPct val="0"/>
              </a:spcAft>
              <a:buClr>
                <a:srgbClr val="99CC00"/>
              </a:buClr>
              <a:buFontTx/>
              <a:buChar char="•"/>
            </a:pPr>
            <a:endParaRPr lang="en-AU" altLang="en-US" sz="1600" kern="0" dirty="0">
              <a:solidFill>
                <a:schemeClr val="bg1"/>
              </a:solidFill>
              <a:latin typeface="Arial" panose="020B0604020202020204" pitchFamily="34" charset="0"/>
              <a:cs typeface="Arial" panose="020B0604020202020204" pitchFamily="34" charset="0"/>
            </a:endParaRPr>
          </a:p>
          <a:p>
            <a:pPr marL="342900" lvl="0" indent="-342900" eaLnBrk="0" fontAlgn="base" hangingPunct="0">
              <a:spcBef>
                <a:spcPct val="20000"/>
              </a:spcBef>
              <a:spcAft>
                <a:spcPct val="0"/>
              </a:spcAft>
              <a:buClr>
                <a:srgbClr val="99CC00"/>
              </a:buClr>
            </a:pPr>
            <a:r>
              <a:rPr lang="en-AU" altLang="en-US" sz="1600" kern="0" dirty="0">
                <a:solidFill>
                  <a:schemeClr val="bg1"/>
                </a:solidFill>
                <a:latin typeface="Arial" panose="020B0604020202020204" pitchFamily="34" charset="0"/>
                <a:cs typeface="Arial" panose="020B0604020202020204" pitchFamily="34" charset="0"/>
              </a:rPr>
              <a:t>	Please contact the Educational Compliance Team (</a:t>
            </a:r>
            <a:r>
              <a:rPr lang="en-AU" altLang="en-US" sz="1600" kern="0" dirty="0">
                <a:solidFill>
                  <a:schemeClr val="bg1"/>
                </a:solidFill>
                <a:latin typeface="Arial" panose="020B0604020202020204" pitchFamily="34" charset="0"/>
                <a:cs typeface="Arial" panose="020B0604020202020204" pitchFamily="34" charset="0"/>
                <a:hlinkClick r:id="rId3"/>
              </a:rPr>
              <a:t>lqseducompliance@adelaide.edu.au</a:t>
            </a:r>
            <a:r>
              <a:rPr lang="en-AU" altLang="en-US" sz="1600" kern="0" dirty="0">
                <a:solidFill>
                  <a:schemeClr val="bg1"/>
                </a:solidFill>
                <a:latin typeface="Arial" panose="020B0604020202020204" pitchFamily="34" charset="0"/>
                <a:cs typeface="Arial" panose="020B0604020202020204" pitchFamily="34" charset="0"/>
              </a:rPr>
              <a:t>) if you are unsure of your compliance obligations under the Act.</a:t>
            </a:r>
            <a:endParaRPr lang="en-AU" altLang="en-US" sz="1200" kern="0" dirty="0">
              <a:solidFill>
                <a:schemeClr val="bg1"/>
              </a:solidFill>
              <a:latin typeface="Verdana"/>
            </a:endParaRPr>
          </a:p>
          <a:p>
            <a:pPr marL="342900" lvl="0" indent="-342900" eaLnBrk="0" fontAlgn="base" hangingPunct="0">
              <a:spcBef>
                <a:spcPct val="20000"/>
              </a:spcBef>
              <a:spcAft>
                <a:spcPct val="0"/>
              </a:spcAft>
              <a:buClr>
                <a:srgbClr val="99CC00"/>
              </a:buClr>
            </a:pPr>
            <a:endParaRPr lang="en-AU" altLang="en-US" sz="1200" kern="0" dirty="0">
              <a:solidFill>
                <a:schemeClr val="bg1"/>
              </a:solidFill>
              <a:latin typeface="Verdana"/>
            </a:endParaRPr>
          </a:p>
          <a:p>
            <a:pPr marL="342900" lvl="0" indent="-342900" eaLnBrk="0" fontAlgn="base" hangingPunct="0">
              <a:spcBef>
                <a:spcPct val="20000"/>
              </a:spcBef>
              <a:spcAft>
                <a:spcPct val="0"/>
              </a:spcAft>
              <a:buClr>
                <a:srgbClr val="99CC00"/>
              </a:buClr>
            </a:pPr>
            <a:endParaRPr lang="en-AU" altLang="en-US" sz="1200" kern="0" dirty="0">
              <a:solidFill>
                <a:schemeClr val="bg1"/>
              </a:solidFill>
              <a:latin typeface="Verdana"/>
            </a:endParaRPr>
          </a:p>
          <a:p>
            <a:pPr marL="342900" lvl="0" indent="-342900" eaLnBrk="0" fontAlgn="base" hangingPunct="0">
              <a:spcBef>
                <a:spcPct val="20000"/>
              </a:spcBef>
              <a:spcAft>
                <a:spcPct val="0"/>
              </a:spcAft>
              <a:buClr>
                <a:srgbClr val="99CC00"/>
              </a:buClr>
            </a:pPr>
            <a:endParaRPr lang="en-AU" altLang="en-US" sz="1200" kern="0" dirty="0">
              <a:solidFill>
                <a:schemeClr val="bg1"/>
              </a:solidFill>
              <a:latin typeface="Verdana"/>
            </a:endParaRPr>
          </a:p>
          <a:p>
            <a:pPr marL="342900" lvl="0" indent="-342900" eaLnBrk="0" fontAlgn="base" hangingPunct="0">
              <a:spcBef>
                <a:spcPct val="20000"/>
              </a:spcBef>
              <a:spcAft>
                <a:spcPct val="0"/>
              </a:spcAft>
              <a:buClr>
                <a:srgbClr val="99CC00"/>
              </a:buClr>
            </a:pPr>
            <a:endParaRPr lang="en-AU" altLang="en-US" sz="1200" kern="0" dirty="0">
              <a:solidFill>
                <a:schemeClr val="bg1"/>
              </a:solidFill>
              <a:latin typeface="Verdana"/>
            </a:endParaRPr>
          </a:p>
          <a:p>
            <a:pPr marL="342900" lvl="0" indent="-342900" algn="ctr" eaLnBrk="0" fontAlgn="base" hangingPunct="0">
              <a:spcBef>
                <a:spcPct val="20000"/>
              </a:spcBef>
              <a:spcAft>
                <a:spcPct val="0"/>
              </a:spcAft>
              <a:buClr>
                <a:srgbClr val="99CC00"/>
              </a:buClr>
            </a:pPr>
            <a:r>
              <a:rPr lang="en-AU" altLang="en-US" sz="1200" kern="0" dirty="0">
                <a:solidFill>
                  <a:schemeClr val="bg1"/>
                </a:solidFill>
                <a:latin typeface="Verdana"/>
              </a:rPr>
              <a:t>© University of Adelaide, 2019</a:t>
            </a:r>
          </a:p>
          <a:p>
            <a:pPr marL="742950" lvl="1" indent="-285750" fontAlgn="base">
              <a:spcBef>
                <a:spcPct val="20000"/>
              </a:spcBef>
              <a:spcAft>
                <a:spcPct val="0"/>
              </a:spcAft>
              <a:buClr>
                <a:srgbClr val="99CC00"/>
              </a:buClr>
              <a:buFontTx/>
              <a:buChar char="–"/>
            </a:pPr>
            <a:endParaRPr lang="en-AU" altLang="en-US" sz="1300" kern="0" dirty="0">
              <a:solidFill>
                <a:schemeClr val="bg1"/>
              </a:solidFill>
              <a:latin typeface="Verdana"/>
            </a:endParaRPr>
          </a:p>
        </p:txBody>
      </p:sp>
      <p:sp>
        <p:nvSpPr>
          <p:cNvPr id="4" name="TextBox 3"/>
          <p:cNvSpPr txBox="1"/>
          <p:nvPr/>
        </p:nvSpPr>
        <p:spPr>
          <a:xfrm>
            <a:off x="539552" y="1507431"/>
            <a:ext cx="8027223" cy="769441"/>
          </a:xfrm>
          <a:prstGeom prst="rect">
            <a:avLst/>
          </a:prstGeom>
          <a:noFill/>
        </p:spPr>
        <p:txBody>
          <a:bodyPr wrap="square" rtlCol="0">
            <a:spAutoFit/>
          </a:bodyPr>
          <a:lstStyle/>
          <a:p>
            <a:pPr algn="ctr"/>
            <a:r>
              <a:rPr lang="en-AU" altLang="en-US" sz="4400" kern="0" dirty="0">
                <a:solidFill>
                  <a:schemeClr val="bg1"/>
                </a:solidFill>
                <a:latin typeface="Georgia" panose="02040502050405020303" pitchFamily="18" charset="0"/>
              </a:rPr>
              <a:t>Disclaimer</a:t>
            </a:r>
          </a:p>
        </p:txBody>
      </p:sp>
    </p:spTree>
    <p:extLst>
      <p:ext uri="{BB962C8B-B14F-4D97-AF65-F5344CB8AC3E}">
        <p14:creationId xmlns:p14="http://schemas.microsoft.com/office/powerpoint/2010/main" val="4055448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92696"/>
            <a:ext cx="8352928" cy="5782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332656"/>
            <a:ext cx="8352928" cy="360040"/>
          </a:xfrm>
        </p:spPr>
        <p:style>
          <a:lnRef idx="1">
            <a:schemeClr val="accent1"/>
          </a:lnRef>
          <a:fillRef idx="3">
            <a:schemeClr val="accent1"/>
          </a:fillRef>
          <a:effectRef idx="2">
            <a:schemeClr val="accent1"/>
          </a:effectRef>
          <a:fontRef idx="minor">
            <a:schemeClr val="lt1"/>
          </a:fontRef>
        </p:style>
        <p:txBody>
          <a:bodyPr>
            <a:noAutofit/>
          </a:bodyPr>
          <a:lstStyle/>
          <a:p>
            <a:r>
              <a:rPr lang="en-AU" sz="1800" dirty="0"/>
              <a:t>ESOS Act 2000 (</a:t>
            </a:r>
            <a:r>
              <a:rPr lang="en-AU" sz="1800" dirty="0" err="1"/>
              <a:t>Cth</a:t>
            </a:r>
            <a:r>
              <a:rPr lang="en-AU" sz="1800" dirty="0"/>
              <a:t>)</a:t>
            </a:r>
          </a:p>
        </p:txBody>
      </p:sp>
      <p:sp>
        <p:nvSpPr>
          <p:cNvPr id="4" name="Footer Placeholder 3"/>
          <p:cNvSpPr>
            <a:spLocks noGrp="1"/>
          </p:cNvSpPr>
          <p:nvPr>
            <p:ph type="ftr" sz="quarter" idx="11"/>
          </p:nvPr>
        </p:nvSpPr>
        <p:spPr/>
        <p:txBody>
          <a:bodyPr/>
          <a:lstStyle/>
          <a:p>
            <a:r>
              <a:rPr lang="en-AU" dirty="0"/>
              <a:t>University of Adelaide</a:t>
            </a:r>
          </a:p>
        </p:txBody>
      </p:sp>
      <p:sp>
        <p:nvSpPr>
          <p:cNvPr id="5" name="Slide Number Placeholder 4"/>
          <p:cNvSpPr>
            <a:spLocks noGrp="1"/>
          </p:cNvSpPr>
          <p:nvPr>
            <p:ph type="sldNum" sz="quarter" idx="12"/>
          </p:nvPr>
        </p:nvSpPr>
        <p:spPr/>
        <p:txBody>
          <a:bodyPr/>
          <a:lstStyle/>
          <a:p>
            <a:fld id="{7E8AFECB-488C-4862-A863-69DB259C81CD}" type="slidenum">
              <a:rPr lang="en-AU" smtClean="0"/>
              <a:pPr/>
              <a:t>4</a:t>
            </a:fld>
            <a:endParaRPr lang="en-AU" dirty="0"/>
          </a:p>
        </p:txBody>
      </p:sp>
      <p:sp>
        <p:nvSpPr>
          <p:cNvPr id="7" name="TextBox 6"/>
          <p:cNvSpPr txBox="1"/>
          <p:nvPr/>
        </p:nvSpPr>
        <p:spPr>
          <a:xfrm>
            <a:off x="649232" y="980728"/>
            <a:ext cx="8027223" cy="584775"/>
          </a:xfrm>
          <a:prstGeom prst="rect">
            <a:avLst/>
          </a:prstGeom>
          <a:noFill/>
        </p:spPr>
        <p:txBody>
          <a:bodyPr wrap="square" rtlCol="0">
            <a:spAutoFit/>
          </a:bodyPr>
          <a:lstStyle/>
          <a:p>
            <a:r>
              <a:rPr lang="en-AU" altLang="en-US" sz="3200" kern="0" dirty="0">
                <a:solidFill>
                  <a:srgbClr val="0060A8"/>
                </a:solidFill>
                <a:latin typeface="Georgia" panose="02040502050405020303" pitchFamily="18" charset="0"/>
              </a:rPr>
              <a:t>How does the Act impact?</a:t>
            </a:r>
          </a:p>
        </p:txBody>
      </p:sp>
      <p:sp>
        <p:nvSpPr>
          <p:cNvPr id="9" name="TextBox 8"/>
          <p:cNvSpPr txBox="1"/>
          <p:nvPr/>
        </p:nvSpPr>
        <p:spPr>
          <a:xfrm>
            <a:off x="683567" y="1444475"/>
            <a:ext cx="7992887" cy="5241435"/>
          </a:xfrm>
          <a:prstGeom prst="rect">
            <a:avLst/>
          </a:prstGeom>
          <a:noFill/>
        </p:spPr>
        <p:txBody>
          <a:bodyPr wrap="square" rtlCol="0">
            <a:spAutoFit/>
          </a:bodyPr>
          <a:lstStyle/>
          <a:p>
            <a:pPr lvl="1" eaLnBrk="0" fontAlgn="base" hangingPunct="0">
              <a:spcBef>
                <a:spcPct val="20000"/>
              </a:spcBef>
              <a:spcAft>
                <a:spcPct val="0"/>
              </a:spcAft>
              <a:buClr>
                <a:srgbClr val="99CC00"/>
              </a:buClr>
            </a:pPr>
            <a:endParaRPr lang="en-AU" altLang="en-US" sz="1600" dirty="0">
              <a:latin typeface="Arial" panose="020B0604020202020204" pitchFamily="34" charset="0"/>
              <a:cs typeface="Arial" panose="020B0604020202020204" pitchFamily="34" charset="0"/>
            </a:endParaRPr>
          </a:p>
          <a:p>
            <a:pPr marL="285750" indent="-285750" eaLnBrk="0" fontAlgn="base" hangingPunct="0">
              <a:spcBef>
                <a:spcPct val="20000"/>
              </a:spcBef>
              <a:spcAft>
                <a:spcPct val="0"/>
              </a:spcAft>
              <a:buClr>
                <a:srgbClr val="99CC00"/>
              </a:buClr>
              <a:buFont typeface="Arial" panose="020B0604020202020204" pitchFamily="34" charset="0"/>
              <a:buChar char="•"/>
            </a:pPr>
            <a:r>
              <a:rPr lang="en-AU" altLang="en-US" sz="1600" kern="0" dirty="0">
                <a:latin typeface="Arial" panose="020B0604020202020204" pitchFamily="34" charset="0"/>
                <a:cs typeface="Arial" panose="020B0604020202020204" pitchFamily="34" charset="0"/>
              </a:rPr>
              <a:t>The University is considered a registered provider under the Act and is listed on </a:t>
            </a:r>
            <a:r>
              <a:rPr lang="en-AU" sz="1600" kern="0" dirty="0">
                <a:latin typeface="Arial" panose="020B0604020202020204" pitchFamily="34" charset="0"/>
                <a:cs typeface="Arial" panose="020B0604020202020204" pitchFamily="34" charset="0"/>
              </a:rPr>
              <a:t>CRICOS (Provider Number 00123M) – as required under the </a:t>
            </a:r>
            <a:r>
              <a:rPr lang="en-AU" sz="1600" i="1" kern="0" dirty="0">
                <a:latin typeface="Arial" panose="020B0604020202020204" pitchFamily="34" charset="0"/>
                <a:cs typeface="Arial" panose="020B0604020202020204" pitchFamily="34" charset="0"/>
              </a:rPr>
              <a:t>National Code 2018 </a:t>
            </a:r>
            <a:r>
              <a:rPr lang="en-AU" sz="1600" kern="0" dirty="0">
                <a:latin typeface="Arial" panose="020B0604020202020204" pitchFamily="34" charset="0"/>
                <a:cs typeface="Arial" panose="020B0604020202020204" pitchFamily="34" charset="0"/>
              </a:rPr>
              <a:t>(Part B)</a:t>
            </a:r>
            <a:endParaRPr lang="en-AU" altLang="en-US" sz="1600" kern="0" dirty="0">
              <a:latin typeface="Arial" panose="020B0604020202020204" pitchFamily="34" charset="0"/>
              <a:cs typeface="Arial" panose="020B0604020202020204" pitchFamily="34" charset="0"/>
            </a:endParaRPr>
          </a:p>
          <a:p>
            <a:pPr marL="342900" lvl="0" indent="-342900" fontAlgn="base">
              <a:spcBef>
                <a:spcPct val="20000"/>
              </a:spcBef>
              <a:spcAft>
                <a:spcPct val="0"/>
              </a:spcAft>
              <a:buClr>
                <a:srgbClr val="99CC00"/>
              </a:buClr>
            </a:pPr>
            <a:endParaRPr lang="en-AU" altLang="en-US" sz="1600" kern="0" dirty="0">
              <a:latin typeface="Arial" panose="020B0604020202020204" pitchFamily="34" charset="0"/>
              <a:cs typeface="Arial" panose="020B0604020202020204" pitchFamily="34" charset="0"/>
            </a:endParaRPr>
          </a:p>
          <a:p>
            <a:pPr marL="342900" lvl="0" indent="-342900" eaLnBrk="0" fontAlgn="base" hangingPunct="0">
              <a:spcBef>
                <a:spcPct val="20000"/>
              </a:spcBef>
              <a:spcAft>
                <a:spcPct val="0"/>
              </a:spcAft>
              <a:buClr>
                <a:srgbClr val="99CC00"/>
              </a:buClr>
              <a:buFontTx/>
              <a:buChar char="•"/>
            </a:pPr>
            <a:r>
              <a:rPr lang="en-AU" altLang="en-US" sz="1600" kern="0" dirty="0">
                <a:latin typeface="Arial" panose="020B0604020202020204" pitchFamily="34" charset="0"/>
                <a:cs typeface="Arial" panose="020B0604020202020204" pitchFamily="34" charset="0"/>
              </a:rPr>
              <a:t>The Act impacts every aspect of the University’s business where international students are concerned, but particular attention should be given to: </a:t>
            </a:r>
          </a:p>
          <a:p>
            <a:pPr marL="742950" lvl="1" indent="-285750" eaLnBrk="0" fontAlgn="base" hangingPunct="0">
              <a:spcBef>
                <a:spcPct val="20000"/>
              </a:spcBef>
              <a:spcAft>
                <a:spcPct val="0"/>
              </a:spcAft>
              <a:buClr>
                <a:srgbClr val="99CC00"/>
              </a:buClr>
              <a:buFontTx/>
              <a:buChar char="–"/>
            </a:pPr>
            <a:r>
              <a:rPr lang="en-AU" altLang="en-US" sz="1500" kern="0" dirty="0">
                <a:latin typeface="Arial" panose="020B0604020202020204" pitchFamily="34" charset="0"/>
                <a:cs typeface="Arial" panose="020B0604020202020204" pitchFamily="34" charset="0"/>
              </a:rPr>
              <a:t>Fee structures </a:t>
            </a:r>
          </a:p>
          <a:p>
            <a:pPr marL="742950" lvl="1" indent="-285750" eaLnBrk="0" fontAlgn="base" hangingPunct="0">
              <a:spcBef>
                <a:spcPct val="20000"/>
              </a:spcBef>
              <a:spcAft>
                <a:spcPct val="0"/>
              </a:spcAft>
              <a:buClr>
                <a:srgbClr val="99CC00"/>
              </a:buClr>
              <a:buFontTx/>
              <a:buChar char="–"/>
            </a:pPr>
            <a:r>
              <a:rPr lang="en-AU" altLang="en-US" sz="1500" kern="0" dirty="0">
                <a:latin typeface="Arial" panose="020B0604020202020204" pitchFamily="34" charset="0"/>
                <a:cs typeface="Arial" panose="020B0604020202020204" pitchFamily="34" charset="0"/>
              </a:rPr>
              <a:t>Marketing materials</a:t>
            </a:r>
          </a:p>
          <a:p>
            <a:pPr marL="742950" lvl="1" indent="-285750" eaLnBrk="0" fontAlgn="base" hangingPunct="0">
              <a:spcBef>
                <a:spcPct val="20000"/>
              </a:spcBef>
              <a:spcAft>
                <a:spcPct val="0"/>
              </a:spcAft>
              <a:buClr>
                <a:srgbClr val="99CC00"/>
              </a:buClr>
              <a:buFontTx/>
              <a:buChar char="–"/>
            </a:pPr>
            <a:r>
              <a:rPr lang="en-AU" altLang="en-US" sz="1500" kern="0" dirty="0">
                <a:latin typeface="Arial" panose="020B0604020202020204" pitchFamily="34" charset="0"/>
                <a:cs typeface="Arial" panose="020B0604020202020204" pitchFamily="34" charset="0"/>
              </a:rPr>
              <a:t>Claims made by staff or Agents of the University to existing or potential International students </a:t>
            </a:r>
          </a:p>
          <a:p>
            <a:pPr marL="342900" lvl="0" indent="-342900" eaLnBrk="0" fontAlgn="base" hangingPunct="0">
              <a:spcBef>
                <a:spcPct val="20000"/>
              </a:spcBef>
              <a:spcAft>
                <a:spcPct val="0"/>
              </a:spcAft>
              <a:buClr>
                <a:srgbClr val="99CC00"/>
              </a:buClr>
              <a:buFontTx/>
              <a:buChar char="•"/>
            </a:pPr>
            <a:endParaRPr lang="en-AU" altLang="en-US" sz="1600" kern="0" dirty="0">
              <a:latin typeface="Arial" panose="020B0604020202020204" pitchFamily="34" charset="0"/>
              <a:cs typeface="Arial" panose="020B0604020202020204" pitchFamily="34" charset="0"/>
            </a:endParaRPr>
          </a:p>
          <a:p>
            <a:pPr marL="342900" lvl="0" indent="-342900" eaLnBrk="0" fontAlgn="base" hangingPunct="0">
              <a:spcBef>
                <a:spcPct val="20000"/>
              </a:spcBef>
              <a:spcAft>
                <a:spcPct val="0"/>
              </a:spcAft>
              <a:buClr>
                <a:srgbClr val="99CC00"/>
              </a:buClr>
              <a:buFontTx/>
              <a:buChar char="•"/>
            </a:pPr>
            <a:r>
              <a:rPr lang="en-AU" altLang="en-US" sz="1600" kern="0" dirty="0">
                <a:latin typeface="Arial" panose="020B0604020202020204" pitchFamily="34" charset="0"/>
                <a:cs typeface="Arial" panose="020B0604020202020204" pitchFamily="34" charset="0"/>
              </a:rPr>
              <a:t>International students are afforded various levels of financial &amp; tuition assurance &amp; additional consumer protection under the Act, </a:t>
            </a:r>
            <a:r>
              <a:rPr lang="en-AU" altLang="en-US" sz="1600" u="sng" kern="0" dirty="0">
                <a:latin typeface="Arial" panose="020B0604020202020204" pitchFamily="34" charset="0"/>
                <a:cs typeface="Arial" panose="020B0604020202020204" pitchFamily="34" charset="0"/>
              </a:rPr>
              <a:t>in addition </a:t>
            </a:r>
            <a:r>
              <a:rPr lang="en-AU" altLang="en-US" sz="1600" kern="0" dirty="0">
                <a:latin typeface="Arial" panose="020B0604020202020204" pitchFamily="34" charset="0"/>
                <a:cs typeface="Arial" panose="020B0604020202020204" pitchFamily="34" charset="0"/>
              </a:rPr>
              <a:t>to what the </a:t>
            </a:r>
            <a:r>
              <a:rPr lang="en-AU" altLang="en-US" sz="1600" kern="0" dirty="0">
                <a:latin typeface="Arial" panose="020B0604020202020204" pitchFamily="34" charset="0"/>
                <a:cs typeface="Arial" panose="020B0604020202020204" pitchFamily="34" charset="0"/>
                <a:hlinkClick r:id="rId4"/>
              </a:rPr>
              <a:t>Competition &amp; Consumer Act 2010 (</a:t>
            </a:r>
            <a:r>
              <a:rPr lang="en-AU" altLang="en-US" sz="1600" kern="0" dirty="0" err="1">
                <a:latin typeface="Arial" panose="020B0604020202020204" pitchFamily="34" charset="0"/>
                <a:cs typeface="Arial" panose="020B0604020202020204" pitchFamily="34" charset="0"/>
                <a:hlinkClick r:id="rId4"/>
              </a:rPr>
              <a:t>Cth</a:t>
            </a:r>
            <a:r>
              <a:rPr lang="en-AU" altLang="en-US" sz="1600" kern="0" dirty="0">
                <a:latin typeface="Arial" panose="020B0604020202020204" pitchFamily="34" charset="0"/>
                <a:cs typeface="Arial" panose="020B0604020202020204" pitchFamily="34" charset="0"/>
                <a:hlinkClick r:id="rId4"/>
              </a:rPr>
              <a:t>)</a:t>
            </a:r>
            <a:r>
              <a:rPr lang="en-AU" altLang="en-US" sz="1600" kern="0" dirty="0">
                <a:latin typeface="Arial" panose="020B0604020202020204" pitchFamily="34" charset="0"/>
                <a:cs typeface="Arial" panose="020B0604020202020204" pitchFamily="34" charset="0"/>
              </a:rPr>
              <a:t> provides for all students</a:t>
            </a:r>
          </a:p>
          <a:p>
            <a:pPr marL="342900" lvl="0" indent="-342900" eaLnBrk="0" fontAlgn="base" hangingPunct="0">
              <a:spcBef>
                <a:spcPct val="20000"/>
              </a:spcBef>
              <a:spcAft>
                <a:spcPct val="0"/>
              </a:spcAft>
              <a:buClr>
                <a:srgbClr val="99CC00"/>
              </a:buClr>
              <a:buFontTx/>
              <a:buChar char="•"/>
            </a:pPr>
            <a:endParaRPr lang="en-AU" altLang="en-US" sz="1600" kern="0" dirty="0">
              <a:latin typeface="Arial" panose="020B0604020202020204" pitchFamily="34" charset="0"/>
              <a:cs typeface="Arial" panose="020B0604020202020204" pitchFamily="34" charset="0"/>
            </a:endParaRPr>
          </a:p>
          <a:p>
            <a:pPr marL="342900" lvl="0" indent="-342900" fontAlgn="base">
              <a:spcBef>
                <a:spcPct val="20000"/>
              </a:spcBef>
              <a:spcAft>
                <a:spcPct val="0"/>
              </a:spcAft>
              <a:buClr>
                <a:srgbClr val="99CC00"/>
              </a:buClr>
              <a:buFontTx/>
              <a:buChar char="•"/>
            </a:pPr>
            <a:endParaRPr lang="en-AU" altLang="en-US" sz="1600" kern="0" dirty="0">
              <a:latin typeface="Arial" panose="020B0604020202020204" pitchFamily="34" charset="0"/>
              <a:cs typeface="Arial" panose="020B0604020202020204" pitchFamily="34" charset="0"/>
            </a:endParaRPr>
          </a:p>
          <a:p>
            <a:pPr marL="342900" lvl="0" indent="-342900" eaLnBrk="0" fontAlgn="base" hangingPunct="0">
              <a:spcBef>
                <a:spcPct val="20000"/>
              </a:spcBef>
              <a:spcAft>
                <a:spcPct val="0"/>
              </a:spcAft>
              <a:buClr>
                <a:srgbClr val="99CC00"/>
              </a:buClr>
            </a:pPr>
            <a:endParaRPr lang="en-AU" sz="1600" kern="0" dirty="0">
              <a:latin typeface="Arial" panose="020B0604020202020204" pitchFamily="34" charset="0"/>
              <a:cs typeface="Arial" panose="020B0604020202020204" pitchFamily="34" charset="0"/>
            </a:endParaRPr>
          </a:p>
          <a:p>
            <a:pPr marL="742950" lvl="1" indent="-285750" eaLnBrk="0" fontAlgn="base" hangingPunct="0">
              <a:spcBef>
                <a:spcPct val="20000"/>
              </a:spcBef>
              <a:spcAft>
                <a:spcPct val="0"/>
              </a:spcAft>
              <a:buClr>
                <a:srgbClr val="99CC00"/>
              </a:buClr>
              <a:buFontTx/>
              <a:buChar char="–"/>
            </a:pPr>
            <a:endParaRPr lang="en-AU" sz="16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1973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92696"/>
            <a:ext cx="8352928" cy="5782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332656"/>
            <a:ext cx="8352928" cy="360040"/>
          </a:xfrm>
        </p:spPr>
        <p:style>
          <a:lnRef idx="1">
            <a:schemeClr val="accent1"/>
          </a:lnRef>
          <a:fillRef idx="3">
            <a:schemeClr val="accent1"/>
          </a:fillRef>
          <a:effectRef idx="2">
            <a:schemeClr val="accent1"/>
          </a:effectRef>
          <a:fontRef idx="minor">
            <a:schemeClr val="lt1"/>
          </a:fontRef>
        </p:style>
        <p:txBody>
          <a:bodyPr>
            <a:noAutofit/>
          </a:bodyPr>
          <a:lstStyle/>
          <a:p>
            <a:r>
              <a:rPr lang="en-AU" sz="1800" dirty="0"/>
              <a:t>ESOS Act 2000 (</a:t>
            </a:r>
            <a:r>
              <a:rPr lang="en-AU" sz="1800" dirty="0" err="1"/>
              <a:t>Cth</a:t>
            </a:r>
            <a:r>
              <a:rPr lang="en-AU" sz="1800" dirty="0"/>
              <a:t>)</a:t>
            </a:r>
          </a:p>
        </p:txBody>
      </p:sp>
      <p:sp>
        <p:nvSpPr>
          <p:cNvPr id="4" name="Footer Placeholder 3"/>
          <p:cNvSpPr>
            <a:spLocks noGrp="1"/>
          </p:cNvSpPr>
          <p:nvPr>
            <p:ph type="ftr" sz="quarter" idx="11"/>
          </p:nvPr>
        </p:nvSpPr>
        <p:spPr/>
        <p:txBody>
          <a:bodyPr/>
          <a:lstStyle/>
          <a:p>
            <a:r>
              <a:rPr lang="en-AU" dirty="0"/>
              <a:t>University of Adelaide</a:t>
            </a:r>
          </a:p>
        </p:txBody>
      </p:sp>
      <p:sp>
        <p:nvSpPr>
          <p:cNvPr id="5" name="Slide Number Placeholder 4"/>
          <p:cNvSpPr>
            <a:spLocks noGrp="1"/>
          </p:cNvSpPr>
          <p:nvPr>
            <p:ph type="sldNum" sz="quarter" idx="12"/>
          </p:nvPr>
        </p:nvSpPr>
        <p:spPr/>
        <p:txBody>
          <a:bodyPr/>
          <a:lstStyle/>
          <a:p>
            <a:fld id="{7E8AFECB-488C-4862-A863-69DB259C81CD}" type="slidenum">
              <a:rPr lang="en-AU" smtClean="0"/>
              <a:pPr/>
              <a:t>5</a:t>
            </a:fld>
            <a:endParaRPr lang="en-AU" dirty="0"/>
          </a:p>
        </p:txBody>
      </p:sp>
      <p:sp>
        <p:nvSpPr>
          <p:cNvPr id="7" name="TextBox 6"/>
          <p:cNvSpPr txBox="1"/>
          <p:nvPr/>
        </p:nvSpPr>
        <p:spPr>
          <a:xfrm>
            <a:off x="611560" y="836712"/>
            <a:ext cx="8496944" cy="584775"/>
          </a:xfrm>
          <a:prstGeom prst="rect">
            <a:avLst/>
          </a:prstGeom>
          <a:noFill/>
        </p:spPr>
        <p:txBody>
          <a:bodyPr wrap="square" rtlCol="0">
            <a:spAutoFit/>
          </a:bodyPr>
          <a:lstStyle/>
          <a:p>
            <a:r>
              <a:rPr lang="en-AU" altLang="en-US" sz="3200" kern="0" dirty="0">
                <a:solidFill>
                  <a:srgbClr val="0060A8"/>
                </a:solidFill>
                <a:latin typeface="Georgia" panose="02040502050405020303" pitchFamily="18" charset="0"/>
              </a:rPr>
              <a:t>What are the implications of the Act?</a:t>
            </a:r>
          </a:p>
        </p:txBody>
      </p:sp>
      <p:sp>
        <p:nvSpPr>
          <p:cNvPr id="8" name="TextBox 7"/>
          <p:cNvSpPr txBox="1"/>
          <p:nvPr/>
        </p:nvSpPr>
        <p:spPr>
          <a:xfrm>
            <a:off x="755576" y="1742987"/>
            <a:ext cx="8064896" cy="3373231"/>
          </a:xfrm>
          <a:prstGeom prst="rect">
            <a:avLst/>
          </a:prstGeom>
          <a:noFill/>
        </p:spPr>
        <p:txBody>
          <a:bodyPr wrap="square" rtlCol="0">
            <a:spAutoFit/>
          </a:bodyPr>
          <a:lstStyle/>
          <a:p>
            <a:pPr lvl="0" fontAlgn="base">
              <a:spcBef>
                <a:spcPct val="20000"/>
              </a:spcBef>
              <a:spcAft>
                <a:spcPct val="0"/>
              </a:spcAft>
              <a:buClr>
                <a:srgbClr val="99CC00"/>
              </a:buClr>
            </a:pPr>
            <a:r>
              <a:rPr lang="en-AU" altLang="en-US" sz="1600" b="1" kern="0" dirty="0">
                <a:latin typeface="Arial" panose="020B0604020202020204" pitchFamily="34" charset="0"/>
                <a:cs typeface="Arial" panose="020B0604020202020204" pitchFamily="34" charset="0"/>
              </a:rPr>
              <a:t>Ensure that any information given to current or prospective overseas students is accurate. This includes information about </a:t>
            </a:r>
            <a:r>
              <a:rPr lang="en-AU" altLang="en-US" sz="1600" kern="0" dirty="0">
                <a:latin typeface="Arial" panose="020B0604020202020204" pitchFamily="34" charset="0"/>
                <a:cs typeface="Arial" panose="020B0604020202020204" pitchFamily="34" charset="0"/>
              </a:rPr>
              <a:t>: </a:t>
            </a:r>
            <a:endParaRPr lang="en-AU" altLang="en-US" sz="1600" i="1" kern="0" dirty="0">
              <a:latin typeface="Arial" panose="020B0604020202020204" pitchFamily="34" charset="0"/>
              <a:cs typeface="Arial" panose="020B0604020202020204" pitchFamily="34" charset="0"/>
            </a:endParaRPr>
          </a:p>
          <a:p>
            <a:pPr marL="742950" lvl="1" indent="-285750" fontAlgn="base">
              <a:spcBef>
                <a:spcPct val="20000"/>
              </a:spcBef>
              <a:spcAft>
                <a:spcPct val="0"/>
              </a:spcAft>
              <a:buClr>
                <a:srgbClr val="99CC00"/>
              </a:buClr>
              <a:buFontTx/>
              <a:buChar char="–"/>
            </a:pPr>
            <a:r>
              <a:rPr lang="en-AU" altLang="en-US" sz="1500" kern="0" dirty="0">
                <a:latin typeface="Arial" panose="020B0604020202020204" pitchFamily="34" charset="0"/>
                <a:cs typeface="Arial" panose="020B0604020202020204" pitchFamily="34" charset="0"/>
              </a:rPr>
              <a:t>programs &amp; courses offered by the University</a:t>
            </a:r>
          </a:p>
          <a:p>
            <a:pPr marL="742950" lvl="1" indent="-285750" fontAlgn="base">
              <a:spcBef>
                <a:spcPct val="20000"/>
              </a:spcBef>
              <a:spcAft>
                <a:spcPct val="0"/>
              </a:spcAft>
              <a:buClr>
                <a:srgbClr val="99CC00"/>
              </a:buClr>
              <a:buFontTx/>
              <a:buChar char="–"/>
            </a:pPr>
            <a:r>
              <a:rPr lang="en-AU" altLang="en-US" sz="1500" kern="0" dirty="0">
                <a:latin typeface="Arial" panose="020B0604020202020204" pitchFamily="34" charset="0"/>
                <a:cs typeface="Arial" panose="020B0604020202020204" pitchFamily="34" charset="0"/>
              </a:rPr>
              <a:t>conditions of entry</a:t>
            </a:r>
          </a:p>
          <a:p>
            <a:pPr marL="742950" lvl="1" indent="-285750" fontAlgn="base">
              <a:spcBef>
                <a:spcPct val="20000"/>
              </a:spcBef>
              <a:spcAft>
                <a:spcPct val="0"/>
              </a:spcAft>
              <a:buClr>
                <a:srgbClr val="99CC00"/>
              </a:buClr>
              <a:buFontTx/>
              <a:buChar char="–"/>
            </a:pPr>
            <a:r>
              <a:rPr lang="en-AU" altLang="en-US" sz="1500" kern="0" dirty="0">
                <a:latin typeface="Arial" panose="020B0604020202020204" pitchFamily="34" charset="0"/>
                <a:cs typeface="Arial" panose="020B0604020202020204" pitchFamily="34" charset="0"/>
              </a:rPr>
              <a:t>the existence of scholarships</a:t>
            </a:r>
            <a:endParaRPr lang="en-AU" altLang="en-US" sz="1600" kern="0" dirty="0">
              <a:latin typeface="Arial" panose="020B0604020202020204" pitchFamily="34" charset="0"/>
              <a:cs typeface="Arial" panose="020B0604020202020204" pitchFamily="34" charset="0"/>
            </a:endParaRPr>
          </a:p>
          <a:p>
            <a:pPr marL="742950" lvl="1" indent="-285750" fontAlgn="base">
              <a:spcBef>
                <a:spcPct val="20000"/>
              </a:spcBef>
              <a:spcAft>
                <a:spcPct val="0"/>
              </a:spcAft>
              <a:buClr>
                <a:srgbClr val="99CC00"/>
              </a:buClr>
              <a:buFontTx/>
              <a:buChar char="–"/>
            </a:pPr>
            <a:r>
              <a:rPr lang="en-AU" altLang="en-US" sz="1500" kern="0" dirty="0">
                <a:latin typeface="Arial" panose="020B0604020202020204" pitchFamily="34" charset="0"/>
                <a:cs typeface="Arial" panose="020B0604020202020204" pitchFamily="34" charset="0"/>
              </a:rPr>
              <a:t>facilities &amp; teaching staff</a:t>
            </a:r>
          </a:p>
          <a:p>
            <a:pPr marL="742950" lvl="1" indent="-285750" fontAlgn="base">
              <a:spcBef>
                <a:spcPct val="20000"/>
              </a:spcBef>
              <a:spcAft>
                <a:spcPct val="0"/>
              </a:spcAft>
              <a:buClr>
                <a:srgbClr val="99CC00"/>
              </a:buClr>
              <a:buFontTx/>
              <a:buChar char="–"/>
            </a:pPr>
            <a:r>
              <a:rPr lang="en-AU" altLang="en-US" sz="1500" kern="0" dirty="0">
                <a:latin typeface="Arial" panose="020B0604020202020204" pitchFamily="34" charset="0"/>
                <a:cs typeface="Arial" panose="020B0604020202020204" pitchFamily="34" charset="0"/>
              </a:rPr>
              <a:t>academic, employment and migration outcomes</a:t>
            </a:r>
          </a:p>
          <a:p>
            <a:pPr marL="742950" lvl="1" indent="-285750" fontAlgn="base">
              <a:spcBef>
                <a:spcPct val="20000"/>
              </a:spcBef>
              <a:spcAft>
                <a:spcPct val="0"/>
              </a:spcAft>
              <a:buClr>
                <a:srgbClr val="99CC00"/>
              </a:buClr>
              <a:buFontTx/>
              <a:buChar char="–"/>
            </a:pPr>
            <a:r>
              <a:rPr lang="en-AU" altLang="en-US" sz="1500" kern="0" dirty="0">
                <a:latin typeface="Arial" panose="020B0604020202020204" pitchFamily="34" charset="0"/>
                <a:cs typeface="Arial" panose="020B0604020202020204" pitchFamily="34" charset="0"/>
              </a:rPr>
              <a:t>association with third parties</a:t>
            </a:r>
            <a:endParaRPr lang="en-AU" altLang="en-US" sz="1600" kern="0" dirty="0">
              <a:latin typeface="Arial" panose="020B0604020202020204" pitchFamily="34" charset="0"/>
              <a:cs typeface="Arial" panose="020B0604020202020204" pitchFamily="34" charset="0"/>
            </a:endParaRPr>
          </a:p>
          <a:p>
            <a:pPr lvl="0" fontAlgn="base">
              <a:spcBef>
                <a:spcPct val="20000"/>
              </a:spcBef>
              <a:spcAft>
                <a:spcPct val="0"/>
              </a:spcAft>
              <a:buClr>
                <a:srgbClr val="99CC00"/>
              </a:buClr>
            </a:pPr>
            <a:r>
              <a:rPr lang="en-AU" altLang="en-US" sz="1600" b="1" kern="0" dirty="0">
                <a:latin typeface="Arial" panose="020B0604020202020204" pitchFamily="34" charset="0"/>
                <a:cs typeface="Arial" panose="020B0604020202020204" pitchFamily="34" charset="0"/>
              </a:rPr>
              <a:t>It also includes marketing &amp; communications materials </a:t>
            </a:r>
            <a:r>
              <a:rPr lang="en-AU" altLang="en-US" sz="1600" kern="0" dirty="0">
                <a:latin typeface="Arial" panose="020B0604020202020204" pitchFamily="34" charset="0"/>
                <a:cs typeface="Arial" panose="020B0604020202020204" pitchFamily="34" charset="0"/>
              </a:rPr>
              <a:t>promoting the University;</a:t>
            </a:r>
            <a:endParaRPr lang="en-AU" altLang="en-US" sz="1600" i="1" kern="0" dirty="0">
              <a:latin typeface="Arial" panose="020B0604020202020204" pitchFamily="34" charset="0"/>
              <a:cs typeface="Arial" panose="020B0604020202020204" pitchFamily="34" charset="0"/>
            </a:endParaRPr>
          </a:p>
          <a:p>
            <a:pPr marL="742950" lvl="1" indent="-285750" fontAlgn="base">
              <a:spcBef>
                <a:spcPct val="20000"/>
              </a:spcBef>
              <a:spcAft>
                <a:spcPct val="0"/>
              </a:spcAft>
              <a:buClr>
                <a:srgbClr val="99CC00"/>
              </a:buClr>
              <a:buFontTx/>
              <a:buChar char="–"/>
            </a:pPr>
            <a:r>
              <a:rPr lang="en-AU" altLang="en-US" sz="1500" kern="0" dirty="0">
                <a:latin typeface="Arial" panose="020B0604020202020204" pitchFamily="34" charset="0"/>
                <a:cs typeface="Arial" panose="020B0604020202020204" pitchFamily="34" charset="0"/>
              </a:rPr>
              <a:t>in TV, radio, print media online and social media</a:t>
            </a:r>
          </a:p>
          <a:p>
            <a:pPr marL="742950" lvl="1" indent="-285750" fontAlgn="base">
              <a:spcBef>
                <a:spcPct val="20000"/>
              </a:spcBef>
              <a:spcAft>
                <a:spcPct val="0"/>
              </a:spcAft>
              <a:buClr>
                <a:srgbClr val="99CC00"/>
              </a:buClr>
              <a:buFontTx/>
              <a:buChar char="–"/>
            </a:pPr>
            <a:r>
              <a:rPr lang="en-AU" altLang="en-US" sz="1500" kern="0" dirty="0">
                <a:latin typeface="Arial" panose="020B0604020202020204" pitchFamily="34" charset="0"/>
                <a:cs typeface="Arial" panose="020B0604020202020204" pitchFamily="34" charset="0"/>
              </a:rPr>
              <a:t>on posters, banners &amp; letterheads</a:t>
            </a:r>
          </a:p>
          <a:p>
            <a:pPr marL="742950" lvl="1" indent="-285750" fontAlgn="base">
              <a:spcBef>
                <a:spcPct val="20000"/>
              </a:spcBef>
              <a:spcAft>
                <a:spcPct val="0"/>
              </a:spcAft>
              <a:buClr>
                <a:srgbClr val="99CC00"/>
              </a:buClr>
              <a:buFontTx/>
              <a:buChar char="–"/>
            </a:pPr>
            <a:r>
              <a:rPr lang="en-AU" altLang="en-US" sz="1500" kern="0" dirty="0">
                <a:latin typeface="Arial" panose="020B0604020202020204" pitchFamily="34" charset="0"/>
                <a:cs typeface="Arial" panose="020B0604020202020204" pitchFamily="34" charset="0"/>
              </a:rPr>
              <a:t>locally, nationally &amp; internationally</a:t>
            </a:r>
          </a:p>
        </p:txBody>
      </p:sp>
    </p:spTree>
    <p:extLst>
      <p:ext uri="{BB962C8B-B14F-4D97-AF65-F5344CB8AC3E}">
        <p14:creationId xmlns:p14="http://schemas.microsoft.com/office/powerpoint/2010/main" val="1758385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92696"/>
            <a:ext cx="8352928" cy="5782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332656"/>
            <a:ext cx="8352928" cy="360040"/>
          </a:xfrm>
        </p:spPr>
        <p:style>
          <a:lnRef idx="1">
            <a:schemeClr val="accent1"/>
          </a:lnRef>
          <a:fillRef idx="3">
            <a:schemeClr val="accent1"/>
          </a:fillRef>
          <a:effectRef idx="2">
            <a:schemeClr val="accent1"/>
          </a:effectRef>
          <a:fontRef idx="minor">
            <a:schemeClr val="lt1"/>
          </a:fontRef>
        </p:style>
        <p:txBody>
          <a:bodyPr>
            <a:noAutofit/>
          </a:bodyPr>
          <a:lstStyle/>
          <a:p>
            <a:r>
              <a:rPr lang="en-AU" sz="1800" dirty="0"/>
              <a:t>ESOS Act 2000 (</a:t>
            </a:r>
            <a:r>
              <a:rPr lang="en-AU" sz="1800" dirty="0" err="1"/>
              <a:t>Cth</a:t>
            </a:r>
            <a:r>
              <a:rPr lang="en-AU" sz="1800" dirty="0"/>
              <a:t>)</a:t>
            </a:r>
          </a:p>
        </p:txBody>
      </p:sp>
      <p:sp>
        <p:nvSpPr>
          <p:cNvPr id="3" name="Content Placeholder 2"/>
          <p:cNvSpPr>
            <a:spLocks noGrp="1"/>
          </p:cNvSpPr>
          <p:nvPr>
            <p:ph idx="1"/>
          </p:nvPr>
        </p:nvSpPr>
        <p:spPr>
          <a:xfrm>
            <a:off x="649231" y="1484784"/>
            <a:ext cx="8171241" cy="5328592"/>
          </a:xfrm>
        </p:spPr>
        <p:txBody>
          <a:bodyPr>
            <a:noAutofit/>
          </a:bodyPr>
          <a:lstStyle/>
          <a:p>
            <a:pPr lvl="0" eaLnBrk="0" fontAlgn="base" hangingPunct="0">
              <a:spcAft>
                <a:spcPct val="0"/>
              </a:spcAft>
              <a:buClr>
                <a:srgbClr val="99CC00"/>
              </a:buClr>
              <a:buFontTx/>
              <a:buChar char="•"/>
            </a:pPr>
            <a:r>
              <a:rPr lang="en-AU" altLang="en-US" sz="1600" kern="0" dirty="0">
                <a:solidFill>
                  <a:srgbClr val="000000"/>
                </a:solidFill>
                <a:latin typeface="Arial" panose="020B0604020202020204" pitchFamily="34" charset="0"/>
                <a:cs typeface="Arial" panose="020B0604020202020204" pitchFamily="34" charset="0"/>
              </a:rPr>
              <a:t>The </a:t>
            </a:r>
            <a:r>
              <a:rPr lang="en-AU" altLang="en-US" sz="1600" u="sng" kern="0" dirty="0">
                <a:solidFill>
                  <a:srgbClr val="000000"/>
                </a:solidFill>
                <a:latin typeface="Arial" panose="020B0604020202020204" pitchFamily="34" charset="0"/>
                <a:cs typeface="Arial" panose="020B0604020202020204" pitchFamily="34" charset="0"/>
                <a:hlinkClick r:id="rId4"/>
              </a:rPr>
              <a:t>Commonwealth Register of Institutions and Courses for Overseas Students (CRICOS)</a:t>
            </a:r>
            <a:r>
              <a:rPr lang="en-AU" altLang="en-US" sz="1600" kern="0" dirty="0">
                <a:solidFill>
                  <a:srgbClr val="000000"/>
                </a:solidFill>
                <a:latin typeface="Arial" panose="020B0604020202020204" pitchFamily="34" charset="0"/>
                <a:cs typeface="Arial" panose="020B0604020202020204" pitchFamily="34" charset="0"/>
              </a:rPr>
              <a:t> lists all </a:t>
            </a:r>
          </a:p>
          <a:p>
            <a:pPr lvl="1" eaLnBrk="0" fontAlgn="base" hangingPunct="0">
              <a:lnSpc>
                <a:spcPct val="80000"/>
              </a:lnSpc>
              <a:spcAft>
                <a:spcPct val="0"/>
              </a:spcAft>
              <a:buClr>
                <a:srgbClr val="99CC00"/>
              </a:buClr>
              <a:buFontTx/>
              <a:buChar char="–"/>
              <a:defRPr/>
            </a:pPr>
            <a:r>
              <a:rPr lang="en-AU" altLang="en-US" sz="1500" kern="0" dirty="0">
                <a:solidFill>
                  <a:srgbClr val="000000"/>
                </a:solidFill>
                <a:latin typeface="Arial" panose="020B0604020202020204" pitchFamily="34" charset="0"/>
                <a:cs typeface="Arial" panose="020B0604020202020204" pitchFamily="34" charset="0"/>
              </a:rPr>
              <a:t>Australian education providers who offer programs to people studying in Australia on student visas &amp; </a:t>
            </a:r>
          </a:p>
          <a:p>
            <a:pPr lvl="1" eaLnBrk="0" fontAlgn="base" hangingPunct="0">
              <a:lnSpc>
                <a:spcPct val="80000"/>
              </a:lnSpc>
              <a:spcAft>
                <a:spcPct val="0"/>
              </a:spcAft>
              <a:buClr>
                <a:srgbClr val="99CC00"/>
              </a:buClr>
              <a:buFontTx/>
              <a:buChar char="–"/>
              <a:defRPr/>
            </a:pPr>
            <a:r>
              <a:rPr lang="en-AU" altLang="en-US" sz="1500" kern="0" dirty="0">
                <a:solidFill>
                  <a:srgbClr val="000000"/>
                </a:solidFill>
                <a:latin typeface="Arial" panose="020B0604020202020204" pitchFamily="34" charset="0"/>
                <a:cs typeface="Arial" panose="020B0604020202020204" pitchFamily="34" charset="0"/>
              </a:rPr>
              <a:t>Approved programs offered</a:t>
            </a:r>
          </a:p>
          <a:p>
            <a:pPr lvl="0" eaLnBrk="0" fontAlgn="base" hangingPunct="0">
              <a:spcAft>
                <a:spcPct val="0"/>
              </a:spcAft>
              <a:buClr>
                <a:srgbClr val="99CC00"/>
              </a:buClr>
              <a:buNone/>
            </a:pPr>
            <a:endParaRPr lang="en-AU" altLang="en-US" sz="1000" kern="0" dirty="0">
              <a:solidFill>
                <a:srgbClr val="000000"/>
              </a:solidFill>
              <a:latin typeface="Arial" panose="020B0604020202020204" pitchFamily="34" charset="0"/>
              <a:cs typeface="Arial" panose="020B0604020202020204" pitchFamily="34" charset="0"/>
            </a:endParaRPr>
          </a:p>
          <a:p>
            <a:pPr lvl="0" eaLnBrk="0" fontAlgn="base" hangingPunct="0">
              <a:spcAft>
                <a:spcPct val="0"/>
              </a:spcAft>
              <a:buClr>
                <a:srgbClr val="99CC00"/>
              </a:buClr>
              <a:buFontTx/>
              <a:buChar char="•"/>
            </a:pPr>
            <a:r>
              <a:rPr lang="en-AU" altLang="en-US" sz="1600" kern="0" dirty="0">
                <a:latin typeface="Arial" panose="020B0604020202020204" pitchFamily="34" charset="0"/>
                <a:cs typeface="Arial" panose="020B0604020202020204" pitchFamily="34" charset="0"/>
              </a:rPr>
              <a:t>Providers can only be registered on CRICOS after they have been approved by the relevant “ESOS Agency” – in the case of the University, that is the Tertiary Education Quality and Standards Agency (TEQSA)</a:t>
            </a:r>
            <a:r>
              <a:rPr lang="en-AU" altLang="en-US" sz="1600" kern="0" dirty="0">
                <a:solidFill>
                  <a:srgbClr val="000000"/>
                </a:solidFill>
                <a:latin typeface="Arial" panose="020B0604020202020204" pitchFamily="34" charset="0"/>
                <a:cs typeface="Arial" panose="020B0604020202020204" pitchFamily="34" charset="0"/>
              </a:rPr>
              <a:t>. </a:t>
            </a:r>
            <a:endParaRPr lang="en-AU" altLang="en-US" sz="1600" strike="sngStrike" kern="0" dirty="0">
              <a:solidFill>
                <a:srgbClr val="000000"/>
              </a:solidFill>
              <a:latin typeface="Arial" panose="020B0604020202020204" pitchFamily="34" charset="0"/>
              <a:cs typeface="Arial" panose="020B0604020202020204" pitchFamily="34" charset="0"/>
            </a:endParaRPr>
          </a:p>
          <a:p>
            <a:pPr lvl="0" eaLnBrk="0" fontAlgn="base" hangingPunct="0">
              <a:spcAft>
                <a:spcPct val="0"/>
              </a:spcAft>
              <a:buClr>
                <a:srgbClr val="99CC00"/>
              </a:buClr>
              <a:buNone/>
            </a:pPr>
            <a:endParaRPr lang="en-AU" altLang="en-US" sz="1000" kern="0" dirty="0">
              <a:solidFill>
                <a:srgbClr val="000000"/>
              </a:solidFill>
              <a:latin typeface="Arial" panose="020B0604020202020204" pitchFamily="34" charset="0"/>
              <a:cs typeface="Arial" panose="020B0604020202020204" pitchFamily="34" charset="0"/>
            </a:endParaRPr>
          </a:p>
          <a:p>
            <a:pPr lvl="0" eaLnBrk="0" fontAlgn="base" hangingPunct="0">
              <a:spcAft>
                <a:spcPct val="0"/>
              </a:spcAft>
              <a:buClr>
                <a:srgbClr val="99CC00"/>
              </a:buClr>
              <a:buFontTx/>
              <a:buChar char="•"/>
            </a:pPr>
            <a:r>
              <a:rPr lang="en-AU" altLang="en-US" sz="1600" kern="0" dirty="0">
                <a:solidFill>
                  <a:srgbClr val="000000"/>
                </a:solidFill>
                <a:latin typeface="Arial" panose="020B0604020202020204" pitchFamily="34" charset="0"/>
                <a:cs typeface="Arial" panose="020B0604020202020204" pitchFamily="34" charset="0"/>
              </a:rPr>
              <a:t>Prior to CRICOS approval, a program cannot be advertised or promoted</a:t>
            </a:r>
          </a:p>
          <a:p>
            <a:pPr marL="0" lvl="0" indent="0" eaLnBrk="0" fontAlgn="base" hangingPunct="0">
              <a:spcAft>
                <a:spcPct val="0"/>
              </a:spcAft>
              <a:buClr>
                <a:srgbClr val="99CC00"/>
              </a:buClr>
              <a:buNone/>
            </a:pPr>
            <a:endParaRPr lang="en-AU" altLang="en-US" sz="1000" kern="0" dirty="0">
              <a:solidFill>
                <a:srgbClr val="000000"/>
              </a:solidFill>
              <a:latin typeface="Arial" panose="020B0604020202020204" pitchFamily="34" charset="0"/>
              <a:cs typeface="Arial" panose="020B0604020202020204" pitchFamily="34" charset="0"/>
            </a:endParaRPr>
          </a:p>
          <a:p>
            <a:pPr lvl="0" eaLnBrk="0" fontAlgn="base" hangingPunct="0">
              <a:spcAft>
                <a:spcPct val="0"/>
              </a:spcAft>
              <a:buClr>
                <a:srgbClr val="99CC00"/>
              </a:buClr>
              <a:buFontTx/>
              <a:buChar char="•"/>
            </a:pPr>
            <a:r>
              <a:rPr lang="en-AU" altLang="en-US" sz="1600" kern="0" dirty="0">
                <a:solidFill>
                  <a:srgbClr val="000000"/>
                </a:solidFill>
                <a:latin typeface="Arial" panose="020B0604020202020204" pitchFamily="34" charset="0"/>
                <a:cs typeface="Arial" panose="020B0604020202020204" pitchFamily="34" charset="0"/>
              </a:rPr>
              <a:t>Programs must be CRICOS registered before being offered</a:t>
            </a:r>
          </a:p>
          <a:p>
            <a:pPr lvl="0" eaLnBrk="0" fontAlgn="base" hangingPunct="0">
              <a:spcAft>
                <a:spcPct val="0"/>
              </a:spcAft>
              <a:buClr>
                <a:srgbClr val="99CC00"/>
              </a:buClr>
              <a:buFontTx/>
              <a:buChar char="•"/>
            </a:pPr>
            <a:endParaRPr lang="en-AU" altLang="en-US" sz="1600" kern="0" dirty="0">
              <a:solidFill>
                <a:srgbClr val="000000"/>
              </a:solidFill>
              <a:latin typeface="Arial" panose="020B0604020202020204" pitchFamily="34" charset="0"/>
              <a:cs typeface="Arial" panose="020B0604020202020204" pitchFamily="34" charset="0"/>
            </a:endParaRPr>
          </a:p>
          <a:p>
            <a:pPr lvl="0" eaLnBrk="0" fontAlgn="base" hangingPunct="0">
              <a:spcAft>
                <a:spcPct val="0"/>
              </a:spcAft>
              <a:buClr>
                <a:srgbClr val="99CC00"/>
              </a:buClr>
              <a:buFontTx/>
              <a:buChar char="•"/>
            </a:pPr>
            <a:r>
              <a:rPr lang="en-AU" altLang="en-US" sz="1600" kern="0" dirty="0">
                <a:solidFill>
                  <a:srgbClr val="000000"/>
                </a:solidFill>
                <a:latin typeface="Arial" panose="020B0604020202020204" pitchFamily="34" charset="0"/>
                <a:cs typeface="Arial" panose="020B0604020202020204" pitchFamily="34" charset="0"/>
              </a:rPr>
              <a:t>The University can apply for different locations to be added to the </a:t>
            </a:r>
            <a:r>
              <a:rPr lang="en-AU" sz="1600" kern="0" dirty="0">
                <a:solidFill>
                  <a:srgbClr val="000000"/>
                </a:solidFill>
                <a:latin typeface="Arial" panose="020B0604020202020204" pitchFamily="34" charset="0"/>
                <a:cs typeface="Arial" panose="020B0604020202020204" pitchFamily="34" charset="0"/>
              </a:rPr>
              <a:t>registration</a:t>
            </a:r>
            <a:endParaRPr lang="en-AU" altLang="en-US" sz="1600" kern="0" dirty="0">
              <a:solidFill>
                <a:srgbClr val="000000"/>
              </a:solidFill>
              <a:latin typeface="Arial" panose="020B0604020202020204" pitchFamily="34" charset="0"/>
              <a:cs typeface="Arial" panose="020B0604020202020204" pitchFamily="34" charset="0"/>
            </a:endParaRPr>
          </a:p>
          <a:p>
            <a:pPr lvl="0" eaLnBrk="0" fontAlgn="base" hangingPunct="0">
              <a:spcAft>
                <a:spcPct val="0"/>
              </a:spcAft>
              <a:buClr>
                <a:srgbClr val="99CC00"/>
              </a:buClr>
              <a:buFontTx/>
              <a:buChar char="•"/>
            </a:pPr>
            <a:endParaRPr lang="en-AU" altLang="en-US" sz="1000" kern="0" dirty="0">
              <a:solidFill>
                <a:srgbClr val="000000"/>
              </a:solidFill>
              <a:latin typeface="Arial" panose="020B0604020202020204" pitchFamily="34" charset="0"/>
              <a:cs typeface="Arial" panose="020B0604020202020204" pitchFamily="34" charset="0"/>
            </a:endParaRPr>
          </a:p>
          <a:p>
            <a:pPr lvl="0" eaLnBrk="0" fontAlgn="base" hangingPunct="0">
              <a:spcAft>
                <a:spcPct val="0"/>
              </a:spcAft>
              <a:buClr>
                <a:srgbClr val="99CC00"/>
              </a:buClr>
              <a:buFontTx/>
              <a:buChar char="•"/>
            </a:pPr>
            <a:r>
              <a:rPr lang="en-AU" altLang="en-US" sz="1600" kern="0" dirty="0">
                <a:solidFill>
                  <a:srgbClr val="000000"/>
                </a:solidFill>
                <a:latin typeface="Arial" panose="020B0604020202020204" pitchFamily="34" charset="0"/>
                <a:cs typeface="Arial" panose="020B0604020202020204" pitchFamily="34" charset="0"/>
              </a:rPr>
              <a:t>All marketing material must clearly identify the provider name &amp; </a:t>
            </a:r>
            <a:r>
              <a:rPr lang="en-AU" altLang="en-US" sz="1600" kern="0" dirty="0" err="1">
                <a:solidFill>
                  <a:srgbClr val="000000"/>
                </a:solidFill>
                <a:latin typeface="Arial" panose="020B0604020202020204" pitchFamily="34" charset="0"/>
                <a:cs typeface="Arial" panose="020B0604020202020204" pitchFamily="34" charset="0"/>
              </a:rPr>
              <a:t>CRICOS</a:t>
            </a:r>
            <a:r>
              <a:rPr lang="en-AU" altLang="en-US" sz="1600" kern="0" dirty="0">
                <a:solidFill>
                  <a:srgbClr val="000000"/>
                </a:solidFill>
                <a:latin typeface="Arial" panose="020B0604020202020204" pitchFamily="34" charset="0"/>
                <a:cs typeface="Arial" panose="020B0604020202020204" pitchFamily="34" charset="0"/>
              </a:rPr>
              <a:t> Code (00123M)</a:t>
            </a:r>
          </a:p>
          <a:p>
            <a:pPr marL="0" lvl="0" indent="0" fontAlgn="base">
              <a:lnSpc>
                <a:spcPct val="90000"/>
              </a:lnSpc>
              <a:spcAft>
                <a:spcPct val="0"/>
              </a:spcAft>
              <a:buClr>
                <a:srgbClr val="99CC00"/>
              </a:buClr>
              <a:buNone/>
              <a:defRPr/>
            </a:pPr>
            <a:endParaRPr lang="en-AU" altLang="en-US" sz="1600" kern="0" dirty="0">
              <a:solidFill>
                <a:srgbClr val="4D4A46"/>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AU" dirty="0"/>
              <a:t>University of Adelaide</a:t>
            </a:r>
          </a:p>
        </p:txBody>
      </p:sp>
      <p:sp>
        <p:nvSpPr>
          <p:cNvPr id="5" name="Slide Number Placeholder 4"/>
          <p:cNvSpPr>
            <a:spLocks noGrp="1"/>
          </p:cNvSpPr>
          <p:nvPr>
            <p:ph type="sldNum" sz="quarter" idx="12"/>
          </p:nvPr>
        </p:nvSpPr>
        <p:spPr/>
        <p:txBody>
          <a:bodyPr/>
          <a:lstStyle/>
          <a:p>
            <a:fld id="{7E8AFECB-488C-4862-A863-69DB259C81CD}" type="slidenum">
              <a:rPr lang="en-AU" smtClean="0"/>
              <a:pPr/>
              <a:t>6</a:t>
            </a:fld>
            <a:endParaRPr lang="en-AU" dirty="0"/>
          </a:p>
        </p:txBody>
      </p:sp>
      <p:sp>
        <p:nvSpPr>
          <p:cNvPr id="7" name="TextBox 6"/>
          <p:cNvSpPr txBox="1"/>
          <p:nvPr/>
        </p:nvSpPr>
        <p:spPr>
          <a:xfrm>
            <a:off x="649232" y="836712"/>
            <a:ext cx="8027223" cy="584775"/>
          </a:xfrm>
          <a:prstGeom prst="rect">
            <a:avLst/>
          </a:prstGeom>
          <a:noFill/>
        </p:spPr>
        <p:txBody>
          <a:bodyPr wrap="square" rtlCol="0">
            <a:spAutoFit/>
          </a:bodyPr>
          <a:lstStyle/>
          <a:p>
            <a:r>
              <a:rPr lang="en-AU" altLang="en-US" sz="3200" kern="0" dirty="0">
                <a:solidFill>
                  <a:srgbClr val="0060A8"/>
                </a:solidFill>
                <a:latin typeface="Georgia" panose="02040502050405020303" pitchFamily="18" charset="0"/>
              </a:rPr>
              <a:t>CRICOS registration</a:t>
            </a:r>
          </a:p>
        </p:txBody>
      </p:sp>
    </p:spTree>
    <p:extLst>
      <p:ext uri="{BB962C8B-B14F-4D97-AF65-F5344CB8AC3E}">
        <p14:creationId xmlns:p14="http://schemas.microsoft.com/office/powerpoint/2010/main" val="1708358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92696"/>
            <a:ext cx="8352928" cy="5782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332656"/>
            <a:ext cx="8352928" cy="360040"/>
          </a:xfrm>
        </p:spPr>
        <p:style>
          <a:lnRef idx="1">
            <a:schemeClr val="accent1"/>
          </a:lnRef>
          <a:fillRef idx="3">
            <a:schemeClr val="accent1"/>
          </a:fillRef>
          <a:effectRef idx="2">
            <a:schemeClr val="accent1"/>
          </a:effectRef>
          <a:fontRef idx="minor">
            <a:schemeClr val="lt1"/>
          </a:fontRef>
        </p:style>
        <p:txBody>
          <a:bodyPr>
            <a:noAutofit/>
          </a:bodyPr>
          <a:lstStyle/>
          <a:p>
            <a:r>
              <a:rPr lang="en-AU" sz="1800" dirty="0"/>
              <a:t>ESOS Act 2000 (</a:t>
            </a:r>
            <a:r>
              <a:rPr lang="en-AU" sz="1800" dirty="0" err="1"/>
              <a:t>Cth</a:t>
            </a:r>
            <a:r>
              <a:rPr lang="en-AU" sz="1800" dirty="0"/>
              <a:t>)</a:t>
            </a:r>
          </a:p>
        </p:txBody>
      </p:sp>
      <p:sp>
        <p:nvSpPr>
          <p:cNvPr id="3" name="Content Placeholder 2"/>
          <p:cNvSpPr>
            <a:spLocks noGrp="1"/>
          </p:cNvSpPr>
          <p:nvPr>
            <p:ph idx="1"/>
          </p:nvPr>
        </p:nvSpPr>
        <p:spPr>
          <a:xfrm>
            <a:off x="649231" y="1556792"/>
            <a:ext cx="8171241" cy="5112568"/>
          </a:xfrm>
        </p:spPr>
        <p:txBody>
          <a:bodyPr>
            <a:noAutofit/>
          </a:bodyPr>
          <a:lstStyle/>
          <a:p>
            <a:pPr lvl="0" eaLnBrk="0" fontAlgn="base" hangingPunct="0">
              <a:spcAft>
                <a:spcPts val="600"/>
              </a:spcAft>
              <a:buClr>
                <a:srgbClr val="99CC00"/>
              </a:buClr>
              <a:buNone/>
            </a:pPr>
            <a:r>
              <a:rPr lang="en-AU" altLang="en-US" sz="1600" b="1" kern="0" dirty="0">
                <a:solidFill>
                  <a:srgbClr val="000000"/>
                </a:solidFill>
                <a:latin typeface="Arial" panose="020B0604020202020204" pitchFamily="34" charset="0"/>
                <a:cs typeface="Arial" panose="020B0604020202020204" pitchFamily="34" charset="0"/>
              </a:rPr>
              <a:t>Penalties for breach of CRICOS registration requirements </a:t>
            </a:r>
          </a:p>
          <a:p>
            <a:pPr lvl="0" eaLnBrk="0" fontAlgn="base" hangingPunct="0">
              <a:spcAft>
                <a:spcPts val="600"/>
              </a:spcAft>
              <a:buClr>
                <a:srgbClr val="99CC00"/>
              </a:buClr>
              <a:buFontTx/>
              <a:buChar char="•"/>
            </a:pPr>
            <a:r>
              <a:rPr lang="en-AU" altLang="en-US" sz="1500" kern="0" dirty="0">
                <a:solidFill>
                  <a:srgbClr val="000000"/>
                </a:solidFill>
                <a:latin typeface="Arial" panose="020B0604020202020204" pitchFamily="34" charset="0"/>
                <a:cs typeface="Arial" panose="020B0604020202020204" pitchFamily="34" charset="0"/>
              </a:rPr>
              <a:t>The University may not be allowed to issue Confirmation of Enrolments (</a:t>
            </a:r>
            <a:r>
              <a:rPr lang="en-AU" altLang="en-US" sz="1500" kern="0" dirty="0" err="1">
                <a:solidFill>
                  <a:srgbClr val="000000"/>
                </a:solidFill>
                <a:latin typeface="Arial" panose="020B0604020202020204" pitchFamily="34" charset="0"/>
                <a:cs typeface="Arial" panose="020B0604020202020204" pitchFamily="34" charset="0"/>
              </a:rPr>
              <a:t>CoE’s</a:t>
            </a:r>
            <a:r>
              <a:rPr lang="en-AU" altLang="en-US" sz="1500" kern="0" dirty="0">
                <a:solidFill>
                  <a:srgbClr val="000000"/>
                </a:solidFill>
                <a:latin typeface="Arial" panose="020B0604020202020204" pitchFamily="34" charset="0"/>
                <a:cs typeface="Arial" panose="020B0604020202020204" pitchFamily="34" charset="0"/>
              </a:rPr>
              <a:t>) to students for a particular program or at a particular location</a:t>
            </a:r>
          </a:p>
          <a:p>
            <a:pPr lvl="0" eaLnBrk="0" fontAlgn="base" hangingPunct="0">
              <a:spcAft>
                <a:spcPts val="600"/>
              </a:spcAft>
              <a:buClr>
                <a:srgbClr val="99CC00"/>
              </a:buClr>
              <a:buFontTx/>
              <a:buChar char="•"/>
            </a:pPr>
            <a:r>
              <a:rPr lang="en-AU" altLang="en-US" sz="1500" kern="0" dirty="0" err="1">
                <a:solidFill>
                  <a:srgbClr val="000000"/>
                </a:solidFill>
                <a:latin typeface="Arial" panose="020B0604020202020204" pitchFamily="34" charset="0"/>
                <a:cs typeface="Arial" panose="020B0604020202020204" pitchFamily="34" charset="0"/>
              </a:rPr>
              <a:t>TEQSA</a:t>
            </a:r>
            <a:r>
              <a:rPr lang="en-AU" altLang="en-US" sz="1500" kern="0" dirty="0">
                <a:solidFill>
                  <a:srgbClr val="000000"/>
                </a:solidFill>
                <a:latin typeface="Arial" panose="020B0604020202020204" pitchFamily="34" charset="0"/>
                <a:cs typeface="Arial" panose="020B0604020202020204" pitchFamily="34" charset="0"/>
              </a:rPr>
              <a:t> can impose conditions on the University’s registration or require further actions </a:t>
            </a:r>
          </a:p>
          <a:p>
            <a:pPr lvl="0" eaLnBrk="0" fontAlgn="base" hangingPunct="0">
              <a:spcAft>
                <a:spcPts val="600"/>
              </a:spcAft>
              <a:buClr>
                <a:srgbClr val="99CC00"/>
              </a:buClr>
              <a:buFontTx/>
              <a:buChar char="•"/>
            </a:pPr>
            <a:r>
              <a:rPr lang="en-AU" altLang="en-US" sz="1500" kern="0" dirty="0">
                <a:solidFill>
                  <a:srgbClr val="000000"/>
                </a:solidFill>
                <a:latin typeface="Arial" panose="020B0604020202020204" pitchFamily="34" charset="0"/>
                <a:cs typeface="Arial" panose="020B0604020202020204" pitchFamily="34" charset="0"/>
              </a:rPr>
              <a:t>2-year imprisonment for non-compliance </a:t>
            </a:r>
          </a:p>
          <a:p>
            <a:pPr lvl="0" eaLnBrk="0" fontAlgn="base" hangingPunct="0">
              <a:spcAft>
                <a:spcPts val="600"/>
              </a:spcAft>
              <a:buClr>
                <a:srgbClr val="99CC00"/>
              </a:buClr>
              <a:buNone/>
            </a:pPr>
            <a:endParaRPr lang="en-AU" altLang="en-US" sz="1600" b="1" kern="0" dirty="0">
              <a:solidFill>
                <a:srgbClr val="000000"/>
              </a:solidFill>
              <a:latin typeface="Arial" panose="020B0604020202020204" pitchFamily="34" charset="0"/>
              <a:cs typeface="Arial" panose="020B0604020202020204" pitchFamily="34" charset="0"/>
            </a:endParaRPr>
          </a:p>
          <a:p>
            <a:pPr lvl="0" eaLnBrk="0" fontAlgn="base" hangingPunct="0">
              <a:spcAft>
                <a:spcPts val="600"/>
              </a:spcAft>
              <a:buClr>
                <a:srgbClr val="99CC00"/>
              </a:buClr>
              <a:buNone/>
            </a:pPr>
            <a:r>
              <a:rPr lang="en-AU" altLang="en-US" sz="1600" b="1" kern="0" dirty="0">
                <a:solidFill>
                  <a:srgbClr val="000000"/>
                </a:solidFill>
                <a:latin typeface="Arial" panose="020B0604020202020204" pitchFamily="34" charset="0"/>
                <a:cs typeface="Arial" panose="020B0604020202020204" pitchFamily="34" charset="0"/>
              </a:rPr>
              <a:t>University obligations:</a:t>
            </a:r>
          </a:p>
          <a:p>
            <a:pPr lvl="0" eaLnBrk="0" fontAlgn="base" hangingPunct="0">
              <a:spcAft>
                <a:spcPts val="600"/>
              </a:spcAft>
              <a:buClr>
                <a:srgbClr val="99CC00"/>
              </a:buClr>
              <a:buFontTx/>
              <a:buChar char="•"/>
            </a:pPr>
            <a:r>
              <a:rPr lang="en-AU" altLang="en-US" sz="1500" kern="0" dirty="0">
                <a:solidFill>
                  <a:srgbClr val="000000"/>
                </a:solidFill>
                <a:latin typeface="Arial" panose="020B0604020202020204" pitchFamily="34" charset="0"/>
                <a:cs typeface="Arial" panose="020B0604020202020204" pitchFamily="34" charset="0"/>
              </a:rPr>
              <a:t>Ensure programs are registered on </a:t>
            </a:r>
            <a:r>
              <a:rPr lang="en-AU" altLang="en-US" sz="1500" kern="0" dirty="0" err="1">
                <a:solidFill>
                  <a:srgbClr val="000000"/>
                </a:solidFill>
                <a:latin typeface="Arial" panose="020B0604020202020204" pitchFamily="34" charset="0"/>
                <a:cs typeface="Arial" panose="020B0604020202020204" pitchFamily="34" charset="0"/>
              </a:rPr>
              <a:t>CRICOS</a:t>
            </a:r>
            <a:r>
              <a:rPr lang="en-AU" altLang="en-US" sz="1500" kern="0" dirty="0">
                <a:solidFill>
                  <a:srgbClr val="000000"/>
                </a:solidFill>
                <a:latin typeface="Arial" panose="020B0604020202020204" pitchFamily="34" charset="0"/>
                <a:cs typeface="Arial" panose="020B0604020202020204" pitchFamily="34" charset="0"/>
              </a:rPr>
              <a:t> before being offered</a:t>
            </a:r>
          </a:p>
          <a:p>
            <a:pPr lvl="0" eaLnBrk="0" fontAlgn="base" hangingPunct="0">
              <a:spcAft>
                <a:spcPts val="600"/>
              </a:spcAft>
              <a:buClr>
                <a:srgbClr val="99CC00"/>
              </a:buClr>
              <a:buFontTx/>
              <a:buChar char="•"/>
            </a:pPr>
            <a:r>
              <a:rPr lang="en-AU" altLang="en-US" sz="1500" kern="0" dirty="0">
                <a:solidFill>
                  <a:srgbClr val="000000"/>
                </a:solidFill>
                <a:latin typeface="Arial" panose="020B0604020202020204" pitchFamily="34" charset="0"/>
                <a:cs typeface="Arial" panose="020B0604020202020204" pitchFamily="34" charset="0"/>
              </a:rPr>
              <a:t>Clearly identify the provider name &amp; </a:t>
            </a:r>
            <a:r>
              <a:rPr lang="en-AU" altLang="en-US" sz="1500" kern="0" dirty="0" err="1">
                <a:solidFill>
                  <a:srgbClr val="000000"/>
                </a:solidFill>
                <a:latin typeface="Arial" panose="020B0604020202020204" pitchFamily="34" charset="0"/>
                <a:cs typeface="Arial" panose="020B0604020202020204" pitchFamily="34" charset="0"/>
              </a:rPr>
              <a:t>CRICOS</a:t>
            </a:r>
            <a:r>
              <a:rPr lang="en-AU" altLang="en-US" sz="1500" kern="0" dirty="0">
                <a:solidFill>
                  <a:srgbClr val="000000"/>
                </a:solidFill>
                <a:latin typeface="Arial" panose="020B0604020202020204" pitchFamily="34" charset="0"/>
                <a:cs typeface="Arial" panose="020B0604020202020204" pitchFamily="34" charset="0"/>
              </a:rPr>
              <a:t> Code (00123M) on all marketing materials</a:t>
            </a:r>
          </a:p>
          <a:p>
            <a:pPr lvl="0" eaLnBrk="0" fontAlgn="base" hangingPunct="0">
              <a:spcAft>
                <a:spcPts val="600"/>
              </a:spcAft>
              <a:buClr>
                <a:srgbClr val="99CC00"/>
              </a:buClr>
              <a:buFontTx/>
              <a:buChar char="•"/>
            </a:pPr>
            <a:r>
              <a:rPr lang="en-AU" altLang="en-US" sz="1500" kern="0" dirty="0">
                <a:solidFill>
                  <a:srgbClr val="000000"/>
                </a:solidFill>
                <a:latin typeface="Arial" panose="020B0604020202020204" pitchFamily="34" charset="0"/>
                <a:cs typeface="Arial" panose="020B0604020202020204" pitchFamily="34" charset="0"/>
              </a:rPr>
              <a:t>Actively monitor enrolment of students studying on a student visa to ensure they are appropriately enrolled in the correct </a:t>
            </a:r>
            <a:r>
              <a:rPr lang="en-AU" altLang="en-US" sz="1500" kern="0" dirty="0" err="1">
                <a:solidFill>
                  <a:srgbClr val="000000"/>
                </a:solidFill>
                <a:latin typeface="Arial" panose="020B0604020202020204" pitchFamily="34" charset="0"/>
                <a:cs typeface="Arial" panose="020B0604020202020204" pitchFamily="34" charset="0"/>
              </a:rPr>
              <a:t>CRICOS</a:t>
            </a:r>
            <a:r>
              <a:rPr lang="en-AU" altLang="en-US" sz="1500" kern="0" dirty="0">
                <a:solidFill>
                  <a:srgbClr val="000000"/>
                </a:solidFill>
                <a:latin typeface="Arial" panose="020B0604020202020204" pitchFamily="34" charset="0"/>
                <a:cs typeface="Arial" panose="020B0604020202020204" pitchFamily="34" charset="0"/>
              </a:rPr>
              <a:t> registered program </a:t>
            </a:r>
          </a:p>
          <a:p>
            <a:pPr lvl="0" eaLnBrk="0" fontAlgn="base" hangingPunct="0">
              <a:spcAft>
                <a:spcPts val="600"/>
              </a:spcAft>
              <a:buClr>
                <a:srgbClr val="99CC00"/>
              </a:buClr>
              <a:buFontTx/>
              <a:buChar char="•"/>
            </a:pPr>
            <a:r>
              <a:rPr lang="en-AU" altLang="en-US" sz="1500" kern="0" dirty="0">
                <a:solidFill>
                  <a:srgbClr val="000000"/>
                </a:solidFill>
                <a:latin typeface="Arial" panose="020B0604020202020204" pitchFamily="34" charset="0"/>
                <a:cs typeface="Arial" panose="020B0604020202020204" pitchFamily="34" charset="0"/>
              </a:rPr>
              <a:t>Maintain a record of audits conducted of </a:t>
            </a:r>
            <a:r>
              <a:rPr lang="en-AU" altLang="en-US" sz="1500" kern="0" dirty="0" err="1">
                <a:solidFill>
                  <a:srgbClr val="000000"/>
                </a:solidFill>
                <a:latin typeface="Arial" panose="020B0604020202020204" pitchFamily="34" charset="0"/>
                <a:cs typeface="Arial" panose="020B0604020202020204" pitchFamily="34" charset="0"/>
              </a:rPr>
              <a:t>CRICOS</a:t>
            </a:r>
            <a:r>
              <a:rPr lang="en-AU" altLang="en-US" sz="1500" kern="0" dirty="0">
                <a:solidFill>
                  <a:srgbClr val="000000"/>
                </a:solidFill>
                <a:latin typeface="Arial" panose="020B0604020202020204" pitchFamily="34" charset="0"/>
                <a:cs typeface="Arial" panose="020B0604020202020204" pitchFamily="34" charset="0"/>
              </a:rPr>
              <a:t>-registered programs &amp; student and  action arising from any reports made by the University</a:t>
            </a:r>
          </a:p>
          <a:p>
            <a:pPr lvl="0" eaLnBrk="0" fontAlgn="base" hangingPunct="0">
              <a:spcAft>
                <a:spcPts val="600"/>
              </a:spcAft>
              <a:buClr>
                <a:srgbClr val="99CC00"/>
              </a:buClr>
              <a:buFontTx/>
              <a:buChar char="•"/>
            </a:pPr>
            <a:r>
              <a:rPr lang="en-AU" altLang="en-US" sz="1500" kern="0" dirty="0">
                <a:solidFill>
                  <a:srgbClr val="000000"/>
                </a:solidFill>
                <a:latin typeface="Arial" panose="020B0604020202020204" pitchFamily="34" charset="0"/>
                <a:cs typeface="Arial" panose="020B0604020202020204" pitchFamily="34" charset="0"/>
              </a:rPr>
              <a:t>Pay a registration charge (for the Tuition Protection Scheme) by the last business day of February each year</a:t>
            </a:r>
            <a:endParaRPr lang="en-AU" altLang="en-US" sz="1500" kern="0" dirty="0">
              <a:solidFill>
                <a:srgbClr val="FF0000"/>
              </a:solidFill>
              <a:latin typeface="Arial" panose="020B0604020202020204" pitchFamily="34" charset="0"/>
              <a:cs typeface="Arial" panose="020B0604020202020204" pitchFamily="34" charset="0"/>
            </a:endParaRPr>
          </a:p>
          <a:p>
            <a:pPr lvl="0" eaLnBrk="0" fontAlgn="base" hangingPunct="0">
              <a:spcAft>
                <a:spcPts val="600"/>
              </a:spcAft>
              <a:buClr>
                <a:srgbClr val="99CC00"/>
              </a:buClr>
              <a:buFontTx/>
              <a:buChar char="•"/>
            </a:pPr>
            <a:endParaRPr lang="en-AU" altLang="en-US" sz="1600" kern="0" dirty="0">
              <a:solidFill>
                <a:srgbClr val="00000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AU" dirty="0"/>
              <a:t>University of Adelaide</a:t>
            </a:r>
          </a:p>
        </p:txBody>
      </p:sp>
      <p:sp>
        <p:nvSpPr>
          <p:cNvPr id="5" name="Slide Number Placeholder 4"/>
          <p:cNvSpPr>
            <a:spLocks noGrp="1"/>
          </p:cNvSpPr>
          <p:nvPr>
            <p:ph type="sldNum" sz="quarter" idx="12"/>
          </p:nvPr>
        </p:nvSpPr>
        <p:spPr/>
        <p:txBody>
          <a:bodyPr/>
          <a:lstStyle/>
          <a:p>
            <a:fld id="{7E8AFECB-488C-4862-A863-69DB259C81CD}" type="slidenum">
              <a:rPr lang="en-AU" smtClean="0"/>
              <a:pPr/>
              <a:t>7</a:t>
            </a:fld>
            <a:endParaRPr lang="en-AU" dirty="0"/>
          </a:p>
        </p:txBody>
      </p:sp>
      <p:sp>
        <p:nvSpPr>
          <p:cNvPr id="7" name="TextBox 6"/>
          <p:cNvSpPr txBox="1"/>
          <p:nvPr/>
        </p:nvSpPr>
        <p:spPr>
          <a:xfrm>
            <a:off x="649232" y="900009"/>
            <a:ext cx="8027223" cy="584775"/>
          </a:xfrm>
          <a:prstGeom prst="rect">
            <a:avLst/>
          </a:prstGeom>
          <a:noFill/>
        </p:spPr>
        <p:txBody>
          <a:bodyPr wrap="square" rtlCol="0">
            <a:spAutoFit/>
          </a:bodyPr>
          <a:lstStyle/>
          <a:p>
            <a:r>
              <a:rPr lang="en-AU" altLang="en-US" sz="3200" kern="0" dirty="0">
                <a:solidFill>
                  <a:srgbClr val="0060A8"/>
                </a:solidFill>
                <a:latin typeface="Georgia" panose="02040502050405020303" pitchFamily="18" charset="0"/>
              </a:rPr>
              <a:t>CRICOS registration </a:t>
            </a:r>
            <a:r>
              <a:rPr lang="en-AU" altLang="en-US" sz="2000" kern="0" dirty="0">
                <a:solidFill>
                  <a:srgbClr val="0060A8"/>
                </a:solidFill>
                <a:latin typeface="Georgia" panose="02040502050405020303" pitchFamily="18" charset="0"/>
              </a:rPr>
              <a:t>(cont.)</a:t>
            </a:r>
          </a:p>
        </p:txBody>
      </p:sp>
    </p:spTree>
    <p:extLst>
      <p:ext uri="{BB962C8B-B14F-4D97-AF65-F5344CB8AC3E}">
        <p14:creationId xmlns:p14="http://schemas.microsoft.com/office/powerpoint/2010/main" val="296279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92696"/>
            <a:ext cx="8352928" cy="5782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332656"/>
            <a:ext cx="8352928" cy="360040"/>
          </a:xfrm>
        </p:spPr>
        <p:style>
          <a:lnRef idx="1">
            <a:schemeClr val="accent1"/>
          </a:lnRef>
          <a:fillRef idx="3">
            <a:schemeClr val="accent1"/>
          </a:fillRef>
          <a:effectRef idx="2">
            <a:schemeClr val="accent1"/>
          </a:effectRef>
          <a:fontRef idx="minor">
            <a:schemeClr val="lt1"/>
          </a:fontRef>
        </p:style>
        <p:txBody>
          <a:bodyPr>
            <a:noAutofit/>
          </a:bodyPr>
          <a:lstStyle/>
          <a:p>
            <a:r>
              <a:rPr lang="en-AU" sz="1800" dirty="0"/>
              <a:t>ESOS Act 2000 (</a:t>
            </a:r>
            <a:r>
              <a:rPr lang="en-AU" sz="1800" dirty="0" err="1"/>
              <a:t>Cth</a:t>
            </a:r>
            <a:r>
              <a:rPr lang="en-AU" sz="1800" dirty="0"/>
              <a:t>)</a:t>
            </a:r>
          </a:p>
        </p:txBody>
      </p:sp>
      <p:sp>
        <p:nvSpPr>
          <p:cNvPr id="4" name="Footer Placeholder 3"/>
          <p:cNvSpPr>
            <a:spLocks noGrp="1"/>
          </p:cNvSpPr>
          <p:nvPr>
            <p:ph type="ftr" sz="quarter" idx="11"/>
          </p:nvPr>
        </p:nvSpPr>
        <p:spPr/>
        <p:txBody>
          <a:bodyPr/>
          <a:lstStyle/>
          <a:p>
            <a:r>
              <a:rPr lang="en-AU" dirty="0"/>
              <a:t>University of Adelaide</a:t>
            </a:r>
          </a:p>
        </p:txBody>
      </p:sp>
      <p:sp>
        <p:nvSpPr>
          <p:cNvPr id="5" name="Slide Number Placeholder 4"/>
          <p:cNvSpPr>
            <a:spLocks noGrp="1"/>
          </p:cNvSpPr>
          <p:nvPr>
            <p:ph type="sldNum" sz="quarter" idx="12"/>
          </p:nvPr>
        </p:nvSpPr>
        <p:spPr/>
        <p:txBody>
          <a:bodyPr/>
          <a:lstStyle/>
          <a:p>
            <a:fld id="{7E8AFECB-488C-4862-A863-69DB259C81CD}" type="slidenum">
              <a:rPr lang="en-AU" smtClean="0"/>
              <a:pPr/>
              <a:t>8</a:t>
            </a:fld>
            <a:endParaRPr lang="en-AU" dirty="0"/>
          </a:p>
        </p:txBody>
      </p:sp>
      <p:sp>
        <p:nvSpPr>
          <p:cNvPr id="7" name="TextBox 6"/>
          <p:cNvSpPr txBox="1"/>
          <p:nvPr/>
        </p:nvSpPr>
        <p:spPr>
          <a:xfrm>
            <a:off x="649232" y="900009"/>
            <a:ext cx="8027223" cy="584775"/>
          </a:xfrm>
          <a:prstGeom prst="rect">
            <a:avLst/>
          </a:prstGeom>
          <a:noFill/>
        </p:spPr>
        <p:txBody>
          <a:bodyPr wrap="square" rtlCol="0">
            <a:spAutoFit/>
          </a:bodyPr>
          <a:lstStyle/>
          <a:p>
            <a:r>
              <a:rPr lang="en-AU" altLang="en-US" sz="3200" kern="0" dirty="0">
                <a:solidFill>
                  <a:srgbClr val="0060A8"/>
                </a:solidFill>
                <a:latin typeface="Georgia" panose="02040502050405020303" pitchFamily="18" charset="0"/>
              </a:rPr>
              <a:t>Delivery of offshore programs</a:t>
            </a:r>
          </a:p>
        </p:txBody>
      </p:sp>
      <p:sp>
        <p:nvSpPr>
          <p:cNvPr id="9" name="TextBox 8"/>
          <p:cNvSpPr txBox="1"/>
          <p:nvPr/>
        </p:nvSpPr>
        <p:spPr>
          <a:xfrm>
            <a:off x="661955" y="1268760"/>
            <a:ext cx="8014500" cy="5262979"/>
          </a:xfrm>
          <a:prstGeom prst="rect">
            <a:avLst/>
          </a:prstGeom>
          <a:noFill/>
        </p:spPr>
        <p:txBody>
          <a:bodyPr wrap="square" rtlCol="0">
            <a:spAutoFit/>
          </a:bodyPr>
          <a:lstStyle/>
          <a:p>
            <a:endParaRPr lang="en-AU" sz="1600" dirty="0">
              <a:latin typeface="Arial" panose="020B0604020202020204" pitchFamily="34" charset="0"/>
              <a:cs typeface="Arial" panose="020B0604020202020204" pitchFamily="34" charset="0"/>
            </a:endParaRPr>
          </a:p>
          <a:p>
            <a:pPr marL="342900" lvl="0" indent="-342900" eaLnBrk="0" fontAlgn="base" hangingPunct="0">
              <a:spcBef>
                <a:spcPct val="20000"/>
              </a:spcBef>
              <a:spcAft>
                <a:spcPct val="0"/>
              </a:spcAft>
              <a:buClr>
                <a:srgbClr val="99CC00"/>
              </a:buClr>
              <a:buFontTx/>
              <a:buChar char="•"/>
              <a:defRPr/>
            </a:pPr>
            <a:r>
              <a:rPr lang="en-AU" altLang="en-US" sz="1600" kern="0" dirty="0">
                <a:latin typeface="Arial" panose="020B0604020202020204" pitchFamily="34" charset="0"/>
                <a:cs typeface="Arial" panose="020B0604020202020204" pitchFamily="34" charset="0"/>
              </a:rPr>
              <a:t>The Act regulates the delivery of programs </a:t>
            </a:r>
            <a:r>
              <a:rPr lang="en-AU" altLang="en-US" sz="1600" b="1" kern="0" dirty="0">
                <a:latin typeface="Arial" panose="020B0604020202020204" pitchFamily="34" charset="0"/>
                <a:cs typeface="Arial" panose="020B0604020202020204" pitchFamily="34" charset="0"/>
              </a:rPr>
              <a:t>in Australia </a:t>
            </a:r>
            <a:r>
              <a:rPr lang="en-AU" altLang="en-US" sz="1600" kern="0" dirty="0">
                <a:latin typeface="Arial" panose="020B0604020202020204" pitchFamily="34" charset="0"/>
                <a:cs typeface="Arial" panose="020B0604020202020204" pitchFamily="34" charset="0"/>
              </a:rPr>
              <a:t>for the holders of student visas:</a:t>
            </a:r>
          </a:p>
          <a:p>
            <a:pPr lvl="1" eaLnBrk="0" fontAlgn="base" hangingPunct="0">
              <a:spcBef>
                <a:spcPct val="20000"/>
              </a:spcBef>
              <a:spcAft>
                <a:spcPct val="0"/>
              </a:spcAft>
              <a:buClr>
                <a:srgbClr val="99CC00"/>
              </a:buClr>
              <a:defRPr/>
            </a:pPr>
            <a:r>
              <a:rPr lang="en-AU" altLang="en-US" sz="1600" kern="0" dirty="0">
                <a:latin typeface="Arial" panose="020B0604020202020204" pitchFamily="34" charset="0"/>
                <a:cs typeface="Arial" panose="020B0604020202020204" pitchFamily="34" charset="0"/>
              </a:rPr>
              <a:t>- it </a:t>
            </a:r>
            <a:r>
              <a:rPr lang="en-AU" altLang="en-US" sz="1600" b="1" kern="0" dirty="0">
                <a:latin typeface="Arial" panose="020B0604020202020204" pitchFamily="34" charset="0"/>
                <a:cs typeface="Arial" panose="020B0604020202020204" pitchFamily="34" charset="0"/>
              </a:rPr>
              <a:t>does not apply </a:t>
            </a:r>
            <a:r>
              <a:rPr lang="en-AU" altLang="en-US" sz="1600" kern="0" dirty="0">
                <a:latin typeface="Arial" panose="020B0604020202020204" pitchFamily="34" charset="0"/>
                <a:cs typeface="Arial" panose="020B0604020202020204" pitchFamily="34" charset="0"/>
              </a:rPr>
              <a:t>to the delivery of programs by the University offshore</a:t>
            </a:r>
          </a:p>
          <a:p>
            <a:pPr marL="342900" lvl="0" indent="-342900" eaLnBrk="0" fontAlgn="base" hangingPunct="0">
              <a:spcBef>
                <a:spcPct val="20000"/>
              </a:spcBef>
              <a:spcAft>
                <a:spcPct val="0"/>
              </a:spcAft>
              <a:buClr>
                <a:srgbClr val="99CC00"/>
              </a:buClr>
              <a:buFontTx/>
              <a:buChar char="•"/>
              <a:defRPr/>
            </a:pPr>
            <a:endParaRPr lang="en-AU" altLang="en-US" sz="1600" kern="0" dirty="0">
              <a:latin typeface="Arial" panose="020B0604020202020204" pitchFamily="34" charset="0"/>
              <a:cs typeface="Arial" panose="020B0604020202020204" pitchFamily="34" charset="0"/>
            </a:endParaRPr>
          </a:p>
          <a:p>
            <a:pPr marL="342900" lvl="0" indent="-342900" eaLnBrk="0" fontAlgn="base" hangingPunct="0">
              <a:spcBef>
                <a:spcPct val="20000"/>
              </a:spcBef>
              <a:spcAft>
                <a:spcPct val="0"/>
              </a:spcAft>
              <a:buClr>
                <a:srgbClr val="99CC00"/>
              </a:buClr>
              <a:buFontTx/>
              <a:buChar char="•"/>
              <a:defRPr/>
            </a:pPr>
            <a:r>
              <a:rPr lang="en-AU" altLang="en-US" sz="1600" kern="0" dirty="0">
                <a:latin typeface="Arial" panose="020B0604020202020204" pitchFamily="34" charset="0"/>
                <a:cs typeface="Arial" panose="020B0604020202020204" pitchFamily="34" charset="0"/>
              </a:rPr>
              <a:t>Students who commence study offshore &amp; complete it in Australia are subject to ESOS upon arrival in Australia</a:t>
            </a:r>
          </a:p>
          <a:p>
            <a:pPr marL="342900" lvl="0" indent="-342900" eaLnBrk="0" fontAlgn="base" hangingPunct="0">
              <a:spcBef>
                <a:spcPct val="20000"/>
              </a:spcBef>
              <a:spcAft>
                <a:spcPct val="0"/>
              </a:spcAft>
              <a:buClr>
                <a:srgbClr val="99CC00"/>
              </a:buClr>
              <a:defRPr/>
            </a:pPr>
            <a:r>
              <a:rPr lang="en-AU" altLang="en-US" sz="1600" kern="0" dirty="0">
                <a:latin typeface="Arial" panose="020B0604020202020204" pitchFamily="34" charset="0"/>
                <a:cs typeface="Arial" panose="020B0604020202020204" pitchFamily="34" charset="0"/>
              </a:rPr>
              <a:t> </a:t>
            </a:r>
          </a:p>
          <a:p>
            <a:pPr marL="342900" lvl="0" indent="-342900" eaLnBrk="0" fontAlgn="base" hangingPunct="0">
              <a:spcBef>
                <a:spcPct val="20000"/>
              </a:spcBef>
              <a:spcAft>
                <a:spcPct val="0"/>
              </a:spcAft>
              <a:buClr>
                <a:srgbClr val="99CC00"/>
              </a:buClr>
              <a:buFontTx/>
              <a:buChar char="•"/>
              <a:defRPr/>
            </a:pPr>
            <a:r>
              <a:rPr lang="en-AU" altLang="en-US" sz="1600" kern="0" dirty="0">
                <a:latin typeface="Arial" panose="020B0604020202020204" pitchFamily="34" charset="0"/>
                <a:cs typeface="Arial" panose="020B0604020202020204" pitchFamily="34" charset="0"/>
              </a:rPr>
              <a:t>Although ESOS does not extend to offshore delivery, it does extend to matters such as information provided to prospective onshore students &amp; imposes a responsibility on providers for the actions of their agents &amp; associates</a:t>
            </a:r>
          </a:p>
          <a:p>
            <a:pPr marL="342900" lvl="0" indent="-342900" eaLnBrk="0" fontAlgn="base" hangingPunct="0">
              <a:spcBef>
                <a:spcPct val="20000"/>
              </a:spcBef>
              <a:spcAft>
                <a:spcPct val="0"/>
              </a:spcAft>
              <a:buClr>
                <a:srgbClr val="99CC00"/>
              </a:buClr>
              <a:defRPr/>
            </a:pPr>
            <a:r>
              <a:rPr lang="en-AU" altLang="en-US" sz="1600" b="1" kern="0" dirty="0">
                <a:latin typeface="Arial" panose="020B0604020202020204" pitchFamily="34" charset="0"/>
                <a:cs typeface="Arial" panose="020B0604020202020204" pitchFamily="34" charset="0"/>
              </a:rPr>
              <a:t> </a:t>
            </a:r>
            <a:endParaRPr lang="en-AU" altLang="en-US" sz="1600" kern="0" dirty="0">
              <a:latin typeface="Arial" panose="020B0604020202020204" pitchFamily="34" charset="0"/>
              <a:cs typeface="Arial" panose="020B0604020202020204" pitchFamily="34" charset="0"/>
            </a:endParaRPr>
          </a:p>
          <a:p>
            <a:pPr marL="342900" lvl="0" indent="-342900" eaLnBrk="0" fontAlgn="base" hangingPunct="0">
              <a:spcBef>
                <a:spcPct val="20000"/>
              </a:spcBef>
              <a:spcAft>
                <a:spcPct val="0"/>
              </a:spcAft>
              <a:buClr>
                <a:srgbClr val="99CC00"/>
              </a:buClr>
              <a:buFontTx/>
              <a:buChar char="•"/>
              <a:defRPr/>
            </a:pPr>
            <a:r>
              <a:rPr lang="en-AU" altLang="en-US" sz="1600" kern="0" dirty="0">
                <a:latin typeface="Arial" panose="020B0604020202020204" pitchFamily="34" charset="0"/>
                <a:cs typeface="Arial" panose="020B0604020202020204" pitchFamily="34" charset="0"/>
              </a:rPr>
              <a:t>If a person makes an offer to an overseas student or invites an application for a program (registered on CRICOS &amp; to be delivered in Australia), then the written materials must identify the University &amp; CRICOS number</a:t>
            </a:r>
          </a:p>
          <a:p>
            <a:pPr marL="342900" lvl="0" indent="-342900" eaLnBrk="0" fontAlgn="base" hangingPunct="0">
              <a:spcBef>
                <a:spcPct val="20000"/>
              </a:spcBef>
              <a:spcAft>
                <a:spcPct val="0"/>
              </a:spcAft>
              <a:buClr>
                <a:srgbClr val="99CC00"/>
              </a:buClr>
              <a:defRPr/>
            </a:pPr>
            <a:r>
              <a:rPr lang="en-AU" altLang="en-US" sz="1600" kern="0" dirty="0">
                <a:latin typeface="Arial" panose="020B0604020202020204" pitchFamily="34" charset="0"/>
                <a:cs typeface="Arial" panose="020B0604020202020204" pitchFamily="34" charset="0"/>
              </a:rPr>
              <a:t> </a:t>
            </a:r>
          </a:p>
          <a:p>
            <a:pPr marL="342900" lvl="0" indent="-342900" eaLnBrk="0" fontAlgn="base" hangingPunct="0">
              <a:spcBef>
                <a:spcPct val="20000"/>
              </a:spcBef>
              <a:spcAft>
                <a:spcPct val="0"/>
              </a:spcAft>
              <a:buClr>
                <a:srgbClr val="99CC00"/>
              </a:buClr>
              <a:buFontTx/>
              <a:buChar char="•"/>
              <a:defRPr/>
            </a:pPr>
            <a:r>
              <a:rPr lang="en-AU" altLang="en-US" sz="1600" kern="0" dirty="0">
                <a:latin typeface="Arial" panose="020B0604020202020204" pitchFamily="34" charset="0"/>
                <a:cs typeface="Arial" panose="020B0604020202020204" pitchFamily="34" charset="0"/>
              </a:rPr>
              <a:t>Before accepting a student for enrolment, additional prescribed information must be provided to the student, by either the University or an international agent (See </a:t>
            </a:r>
            <a:r>
              <a:rPr lang="en-AU" altLang="en-US" sz="1600" kern="0" dirty="0">
                <a:latin typeface="Arial" panose="020B0604020202020204" pitchFamily="34" charset="0"/>
                <a:cs typeface="Arial" panose="020B0604020202020204" pitchFamily="34" charset="0"/>
                <a:hlinkClick r:id="rId4" action="ppaction://hlinksldjump"/>
              </a:rPr>
              <a:t>Standard 2: Recruitment of and overseas students</a:t>
            </a:r>
            <a:r>
              <a:rPr lang="en-AU" altLang="en-US" sz="1600" kern="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58136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92696"/>
            <a:ext cx="8352928" cy="5782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332656"/>
            <a:ext cx="8352928" cy="360040"/>
          </a:xfrm>
        </p:spPr>
        <p:style>
          <a:lnRef idx="1">
            <a:schemeClr val="accent1"/>
          </a:lnRef>
          <a:fillRef idx="3">
            <a:schemeClr val="accent1"/>
          </a:fillRef>
          <a:effectRef idx="2">
            <a:schemeClr val="accent1"/>
          </a:effectRef>
          <a:fontRef idx="minor">
            <a:schemeClr val="lt1"/>
          </a:fontRef>
        </p:style>
        <p:txBody>
          <a:bodyPr>
            <a:noAutofit/>
          </a:bodyPr>
          <a:lstStyle/>
          <a:p>
            <a:r>
              <a:rPr lang="en-AU" sz="1800" dirty="0"/>
              <a:t>ESOS Act 2000 (</a:t>
            </a:r>
            <a:r>
              <a:rPr lang="en-AU" sz="1800" dirty="0" err="1"/>
              <a:t>Cth</a:t>
            </a:r>
            <a:r>
              <a:rPr lang="en-AU" sz="1800" dirty="0"/>
              <a:t>)</a:t>
            </a:r>
          </a:p>
        </p:txBody>
      </p:sp>
      <p:sp>
        <p:nvSpPr>
          <p:cNvPr id="3" name="Content Placeholder 2"/>
          <p:cNvSpPr>
            <a:spLocks noGrp="1"/>
          </p:cNvSpPr>
          <p:nvPr>
            <p:ph idx="1"/>
          </p:nvPr>
        </p:nvSpPr>
        <p:spPr>
          <a:xfrm>
            <a:off x="683568" y="1513890"/>
            <a:ext cx="7920879" cy="3240360"/>
          </a:xfrm>
        </p:spPr>
        <p:txBody>
          <a:bodyPr>
            <a:noAutofit/>
          </a:bodyPr>
          <a:lstStyle/>
          <a:p>
            <a:pPr marL="0" indent="0">
              <a:buClr>
                <a:srgbClr val="00B050"/>
              </a:buClr>
              <a:buNone/>
            </a:pPr>
            <a:endParaRPr lang="en-AU" sz="2000" b="1" kern="0" dirty="0">
              <a:solidFill>
                <a:schemeClr val="accent2">
                  <a:lumMod val="60000"/>
                  <a:lumOff val="40000"/>
                </a:schemeClr>
              </a:solidFill>
              <a:latin typeface="Arial" panose="020B0604020202020204" pitchFamily="34" charset="0"/>
              <a:cs typeface="Arial" panose="020B0604020202020204" pitchFamily="34" charset="0"/>
            </a:endParaRPr>
          </a:p>
          <a:p>
            <a:pPr marL="0" indent="0">
              <a:buClr>
                <a:srgbClr val="00B050"/>
              </a:buClr>
              <a:buNone/>
            </a:pPr>
            <a:endParaRPr lang="en-AU" sz="2000" dirty="0">
              <a:latin typeface="Arial" panose="020B0604020202020204" pitchFamily="34" charset="0"/>
              <a:ea typeface="Verdana" panose="020B0604030504040204" pitchFamily="34" charset="0"/>
              <a:cs typeface="Arial" panose="020B0604020202020204" pitchFamily="34" charset="0"/>
            </a:endParaRPr>
          </a:p>
          <a:p>
            <a:pPr lvl="0" eaLnBrk="0" fontAlgn="base" hangingPunct="0">
              <a:spcAft>
                <a:spcPct val="0"/>
              </a:spcAft>
              <a:buClr>
                <a:srgbClr val="99CC00"/>
              </a:buClr>
              <a:buFontTx/>
              <a:buChar char="•"/>
            </a:pPr>
            <a:r>
              <a:rPr lang="en-AU" altLang="en-US" sz="2000" kern="0" dirty="0">
                <a:solidFill>
                  <a:srgbClr val="000000"/>
                </a:solidFill>
                <a:latin typeface="Arial" panose="020B0604020202020204" pitchFamily="34" charset="0"/>
                <a:cs typeface="Arial" panose="020B0604020202020204" pitchFamily="34" charset="0"/>
              </a:rPr>
              <a:t>The Act applies to any international student who holds the Subclass 500 Student Visa*</a:t>
            </a:r>
            <a:r>
              <a:rPr lang="en-AU" altLang="en-US" sz="1800" kern="0" dirty="0">
                <a:latin typeface="Arial" panose="020B0604020202020204" pitchFamily="34" charset="0"/>
                <a:cs typeface="Arial" panose="020B0604020202020204" pitchFamily="34" charset="0"/>
              </a:rPr>
              <a:t> </a:t>
            </a:r>
          </a:p>
          <a:p>
            <a:pPr lvl="0" eaLnBrk="0" fontAlgn="base" hangingPunct="0">
              <a:spcAft>
                <a:spcPct val="0"/>
              </a:spcAft>
              <a:buClr>
                <a:srgbClr val="99CC00"/>
              </a:buClr>
              <a:buNone/>
            </a:pPr>
            <a:endParaRPr lang="en-AU" altLang="en-US" sz="2000" kern="0" dirty="0">
              <a:solidFill>
                <a:srgbClr val="000000"/>
              </a:solidFill>
              <a:latin typeface="Arial" panose="020B0604020202020204" pitchFamily="34" charset="0"/>
              <a:cs typeface="Arial" panose="020B0604020202020204" pitchFamily="34" charset="0"/>
            </a:endParaRPr>
          </a:p>
          <a:p>
            <a:pPr lvl="0" eaLnBrk="0" fontAlgn="base" hangingPunct="0">
              <a:spcAft>
                <a:spcPct val="0"/>
              </a:spcAft>
              <a:buClr>
                <a:srgbClr val="99CC00"/>
              </a:buClr>
              <a:buFontTx/>
              <a:buChar char="•"/>
            </a:pPr>
            <a:r>
              <a:rPr lang="en-AU" altLang="en-US" sz="2000" kern="0" dirty="0">
                <a:solidFill>
                  <a:srgbClr val="000000"/>
                </a:solidFill>
                <a:latin typeface="Arial" panose="020B0604020202020204" pitchFamily="34" charset="0"/>
                <a:cs typeface="Arial" panose="020B0604020202020204" pitchFamily="34" charset="0"/>
              </a:rPr>
              <a:t>The University is required to monitor students' compliance with visa conditions related to their study.</a:t>
            </a:r>
          </a:p>
          <a:p>
            <a:pPr lvl="0" eaLnBrk="0" fontAlgn="base" hangingPunct="0">
              <a:spcAft>
                <a:spcPct val="0"/>
              </a:spcAft>
              <a:buClr>
                <a:srgbClr val="99CC00"/>
              </a:buClr>
              <a:buFontTx/>
              <a:buChar char="•"/>
            </a:pPr>
            <a:endParaRPr lang="en-AU" altLang="en-US" sz="2000" kern="0" dirty="0">
              <a:solidFill>
                <a:srgbClr val="000000"/>
              </a:solidFill>
              <a:latin typeface="Arial" panose="020B0604020202020204" pitchFamily="34" charset="0"/>
              <a:cs typeface="Arial" panose="020B0604020202020204" pitchFamily="34" charset="0"/>
            </a:endParaRPr>
          </a:p>
          <a:p>
            <a:pPr lvl="0" eaLnBrk="0" fontAlgn="base" hangingPunct="0">
              <a:spcAft>
                <a:spcPct val="0"/>
              </a:spcAft>
              <a:buClr>
                <a:srgbClr val="99CC00"/>
              </a:buClr>
              <a:buFontTx/>
              <a:buChar char="•"/>
            </a:pPr>
            <a:endParaRPr lang="en-AU" altLang="en-US" sz="2000" kern="0" dirty="0">
              <a:solidFill>
                <a:srgbClr val="000000"/>
              </a:solidFill>
              <a:latin typeface="Arial" panose="020B0604020202020204" pitchFamily="34" charset="0"/>
              <a:cs typeface="Arial" panose="020B0604020202020204" pitchFamily="34" charset="0"/>
            </a:endParaRPr>
          </a:p>
          <a:p>
            <a:pPr lvl="0" eaLnBrk="0" fontAlgn="base" hangingPunct="0">
              <a:spcAft>
                <a:spcPct val="0"/>
              </a:spcAft>
              <a:buClr>
                <a:srgbClr val="99CC00"/>
              </a:buClr>
              <a:buFontTx/>
              <a:buChar char="•"/>
            </a:pPr>
            <a:endParaRPr lang="en-AU" altLang="en-US" sz="2000" kern="0" dirty="0">
              <a:solidFill>
                <a:srgbClr val="000000"/>
              </a:solidFill>
              <a:latin typeface="Arial" panose="020B0604020202020204" pitchFamily="34" charset="0"/>
              <a:cs typeface="Arial" panose="020B0604020202020204" pitchFamily="34" charset="0"/>
            </a:endParaRPr>
          </a:p>
          <a:p>
            <a:pPr marL="0" lvl="0" indent="0" eaLnBrk="0" fontAlgn="base" hangingPunct="0">
              <a:spcAft>
                <a:spcPct val="0"/>
              </a:spcAft>
              <a:buClr>
                <a:srgbClr val="99CC00"/>
              </a:buClr>
              <a:buNone/>
            </a:pPr>
            <a:endParaRPr lang="en-AU" altLang="en-US" sz="2000" kern="0" dirty="0">
              <a:solidFill>
                <a:srgbClr val="00000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AU" dirty="0"/>
              <a:t>University of Adelaide</a:t>
            </a:r>
          </a:p>
        </p:txBody>
      </p:sp>
      <p:sp>
        <p:nvSpPr>
          <p:cNvPr id="5" name="Slide Number Placeholder 4"/>
          <p:cNvSpPr>
            <a:spLocks noGrp="1"/>
          </p:cNvSpPr>
          <p:nvPr>
            <p:ph type="sldNum" sz="quarter" idx="12"/>
          </p:nvPr>
        </p:nvSpPr>
        <p:spPr/>
        <p:txBody>
          <a:bodyPr/>
          <a:lstStyle/>
          <a:p>
            <a:fld id="{7E8AFECB-488C-4862-A863-69DB259C81CD}" type="slidenum">
              <a:rPr lang="en-AU" smtClean="0"/>
              <a:pPr/>
              <a:t>9</a:t>
            </a:fld>
            <a:endParaRPr lang="en-AU" dirty="0"/>
          </a:p>
        </p:txBody>
      </p:sp>
      <p:sp>
        <p:nvSpPr>
          <p:cNvPr id="7" name="TextBox 6"/>
          <p:cNvSpPr txBox="1"/>
          <p:nvPr/>
        </p:nvSpPr>
        <p:spPr>
          <a:xfrm>
            <a:off x="649232" y="980728"/>
            <a:ext cx="8027223" cy="584775"/>
          </a:xfrm>
          <a:prstGeom prst="rect">
            <a:avLst/>
          </a:prstGeom>
          <a:noFill/>
        </p:spPr>
        <p:txBody>
          <a:bodyPr wrap="square" rtlCol="0">
            <a:spAutoFit/>
          </a:bodyPr>
          <a:lstStyle/>
          <a:p>
            <a:r>
              <a:rPr lang="en-AU" altLang="en-US" sz="3200" kern="0" dirty="0">
                <a:solidFill>
                  <a:srgbClr val="0060A8"/>
                </a:solidFill>
                <a:latin typeface="Georgia" panose="02040502050405020303" pitchFamily="18" charset="0"/>
              </a:rPr>
              <a:t>Student visa conditions</a:t>
            </a:r>
          </a:p>
        </p:txBody>
      </p:sp>
      <p:sp>
        <p:nvSpPr>
          <p:cNvPr id="6" name="Rectangle 5"/>
          <p:cNvSpPr/>
          <p:nvPr/>
        </p:nvSpPr>
        <p:spPr>
          <a:xfrm>
            <a:off x="486379" y="5859398"/>
            <a:ext cx="8352928" cy="461665"/>
          </a:xfrm>
          <a:prstGeom prst="rect">
            <a:avLst/>
          </a:prstGeom>
        </p:spPr>
        <p:txBody>
          <a:bodyPr wrap="square">
            <a:spAutoFit/>
          </a:bodyPr>
          <a:lstStyle/>
          <a:p>
            <a:pPr lvl="0" eaLnBrk="0" fontAlgn="base" hangingPunct="0">
              <a:spcAft>
                <a:spcPct val="0"/>
              </a:spcAft>
              <a:buClr>
                <a:srgbClr val="99CC00"/>
              </a:buClr>
            </a:pPr>
            <a:r>
              <a:rPr lang="en-AU" altLang="en-US" sz="1200" kern="0" dirty="0">
                <a:latin typeface="Arial" panose="020B0604020202020204" pitchFamily="34" charset="0"/>
                <a:cs typeface="Arial" panose="020B0604020202020204" pitchFamily="34" charset="0"/>
              </a:rPr>
              <a:t>*The Subclass 500 student visa was </a:t>
            </a:r>
            <a:r>
              <a:rPr lang="en-AU" altLang="en-US" sz="1200" kern="0" dirty="0">
                <a:latin typeface="Arial" panose="020B0604020202020204" pitchFamily="34" charset="0"/>
                <a:cs typeface="Arial" panose="020B0604020202020204" pitchFamily="34" charset="0"/>
                <a:hlinkClick r:id="rId4"/>
              </a:rPr>
              <a:t>introduced on 1 July 2016</a:t>
            </a:r>
            <a:r>
              <a:rPr lang="en-AU" altLang="en-US" sz="1200" kern="0" dirty="0">
                <a:latin typeface="Arial" panose="020B0604020202020204" pitchFamily="34" charset="0"/>
                <a:cs typeface="Arial" panose="020B0604020202020204" pitchFamily="34" charset="0"/>
              </a:rPr>
              <a:t>. Any students enrolled prior to 1 July 2016 this time may have subclasses differentiated according to the educational sector</a:t>
            </a:r>
          </a:p>
        </p:txBody>
      </p:sp>
    </p:spTree>
    <p:extLst>
      <p:ext uri="{BB962C8B-B14F-4D97-AF65-F5344CB8AC3E}">
        <p14:creationId xmlns:p14="http://schemas.microsoft.com/office/powerpoint/2010/main" val="931951373"/>
      </p:ext>
    </p:extLst>
  </p:cSld>
  <p:clrMapOvr>
    <a:masterClrMapping/>
  </p:clrMapOvr>
</p:sld>
</file>

<file path=ppt/theme/theme1.xml><?xml version="1.0" encoding="utf-8"?>
<a:theme xmlns:a="http://schemas.openxmlformats.org/drawingml/2006/main" name="UoA_PPT1">
  <a:themeElements>
    <a:clrScheme name="Custom UofA">
      <a:dk1>
        <a:sysClr val="windowText" lastClr="000000"/>
      </a:dk1>
      <a:lt1>
        <a:sysClr val="window" lastClr="FFFFFF"/>
      </a:lt1>
      <a:dk2>
        <a:srgbClr val="0F497B"/>
      </a:dk2>
      <a:lt2>
        <a:srgbClr val="EEECE1"/>
      </a:lt2>
      <a:accent1>
        <a:srgbClr val="005A9C"/>
      </a:accent1>
      <a:accent2>
        <a:srgbClr val="ED1C2E"/>
      </a:accent2>
      <a:accent3>
        <a:srgbClr val="B38808"/>
      </a:accent3>
      <a:accent4>
        <a:srgbClr val="4391CA"/>
      </a:accent4>
      <a:accent5>
        <a:srgbClr val="C7DAEA"/>
      </a:accent5>
      <a:accent6>
        <a:srgbClr val="D6B400"/>
      </a:accent6>
      <a:hlink>
        <a:srgbClr val="0070C0"/>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UoA_PPT1</Template>
  <TotalTime>1823</TotalTime>
  <Words>4747</Words>
  <Application>Microsoft Office PowerPoint</Application>
  <PresentationFormat>On-screen Show (4:3)</PresentationFormat>
  <Paragraphs>591</Paragraphs>
  <Slides>35</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Georgia</vt:lpstr>
      <vt:lpstr>Verdana</vt:lpstr>
      <vt:lpstr>Wingdings</vt:lpstr>
      <vt:lpstr>UoA_PPT1</vt:lpstr>
      <vt:lpstr>Education Services for Overseas Students Act 2000  (Commonwealth)</vt:lpstr>
      <vt:lpstr>ESOS Act 2000 (Cth)</vt:lpstr>
      <vt:lpstr>ESOS Act 2000 (Cth)</vt:lpstr>
      <vt:lpstr>ESOS Act 2000 (Cth)</vt:lpstr>
      <vt:lpstr>ESOS Act 2000 (Cth)</vt:lpstr>
      <vt:lpstr>ESOS Act 2000 (Cth)</vt:lpstr>
      <vt:lpstr>ESOS Act 2000 (Cth)</vt:lpstr>
      <vt:lpstr>ESOS Act 2000 (Cth)</vt:lpstr>
      <vt:lpstr>ESOS Act 2000 (Cth)</vt:lpstr>
      <vt:lpstr>ESOS Act 2000 (Cth)</vt:lpstr>
      <vt:lpstr>Student Visa and enrolment conditions</vt:lpstr>
      <vt:lpstr>ESOS Act 2000 (Cth)</vt:lpstr>
      <vt:lpstr>ESOS Act 2000 (Cth)</vt:lpstr>
      <vt:lpstr>ESOS Act 2000 (Cth)</vt:lpstr>
      <vt:lpstr>ESOS Act 2000 (Cth)</vt:lpstr>
      <vt:lpstr>ESOS Act 2000 (Cth)</vt:lpstr>
      <vt:lpstr>ESOS Act 2000 (Cth)</vt:lpstr>
      <vt:lpstr>ESOS Act 2000 (Cth)</vt:lpstr>
      <vt:lpstr>ESOS Act 2000 (Cth)</vt:lpstr>
      <vt:lpstr>ESOS Act 2000 (Cth)</vt:lpstr>
      <vt:lpstr>ESOS Act 2000 (Cth)</vt:lpstr>
      <vt:lpstr>ESOS Act 2000 (Cth)</vt:lpstr>
      <vt:lpstr>ESOS Act 2000 (Cth)</vt:lpstr>
      <vt:lpstr>ESOS Act 2000 (Cth)</vt:lpstr>
      <vt:lpstr>ESOS Act 2000 (Cth)</vt:lpstr>
      <vt:lpstr>ESOS Act 2000 (Cth)</vt:lpstr>
      <vt:lpstr>ESOS Act 2000 (Cth)</vt:lpstr>
      <vt:lpstr>ESOS Act 2000 (Cth)</vt:lpstr>
      <vt:lpstr>ESOS Act 2000 (Cth)</vt:lpstr>
      <vt:lpstr>ESOS Act 2000 (Cth)</vt:lpstr>
      <vt:lpstr>ESOS Act 2000 (Cth)</vt:lpstr>
      <vt:lpstr>ESOS Act 2000 (Cth)</vt:lpstr>
      <vt:lpstr>ESOS Act 2000 (Cth)</vt:lpstr>
      <vt:lpstr>ESOS Act 2000 (Cth)</vt:lpstr>
      <vt:lpstr>PowerPoint Presentation</vt:lpstr>
    </vt:vector>
  </TitlesOfParts>
  <Company>The University of Adelaide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Services for Overseas Students Act Legislative Summary</dc:title>
  <dc:creator>Philippa Rose Battersby</dc:creator>
  <cp:lastModifiedBy>Kate Borrett</cp:lastModifiedBy>
  <cp:revision>121</cp:revision>
  <dcterms:created xsi:type="dcterms:W3CDTF">2014-11-28T00:59:25Z</dcterms:created>
  <dcterms:modified xsi:type="dcterms:W3CDTF">2022-12-22T21:59:52Z</dcterms:modified>
</cp:coreProperties>
</file>