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2" r:id="rId7"/>
    <p:sldId id="265" r:id="rId8"/>
    <p:sldId id="267" r:id="rId9"/>
    <p:sldId id="269" r:id="rId10"/>
    <p:sldId id="270" r:id="rId11"/>
    <p:sldId id="261"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66CCFF"/>
    <a:srgbClr val="6699FF"/>
    <a:srgbClr val="CCCC00"/>
    <a:srgbClr val="CCCCFF"/>
    <a:srgbClr val="FFFFFF"/>
    <a:srgbClr val="00FFCC"/>
    <a:srgbClr val="FF3399"/>
    <a:srgbClr val="CCECFF"/>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298" autoAdjust="0"/>
  </p:normalViewPr>
  <p:slideViewPr>
    <p:cSldViewPr>
      <p:cViewPr varScale="1">
        <p:scale>
          <a:sx n="74" d="100"/>
          <a:sy n="74" d="100"/>
        </p:scale>
        <p:origin x="-185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8AA6E0-2088-47C9-A9F4-331C43933A50}" type="datetimeFigureOut">
              <a:rPr lang="en-AU" smtClean="0"/>
              <a:t>6/03/2015</a:t>
            </a:fld>
            <a:endParaRPr lang="en-AU"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ADD402-C145-400E-84BA-B6BF84AE88A2}" type="slidenum">
              <a:rPr lang="en-AU" smtClean="0"/>
              <a:t>‹#›</a:t>
            </a:fld>
            <a:endParaRPr lang="en-AU" dirty="0"/>
          </a:p>
        </p:txBody>
      </p:sp>
    </p:spTree>
    <p:extLst>
      <p:ext uri="{BB962C8B-B14F-4D97-AF65-F5344CB8AC3E}">
        <p14:creationId xmlns:p14="http://schemas.microsoft.com/office/powerpoint/2010/main" val="12809143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Click on photo to watch video of cooking show online, or paste</a:t>
            </a:r>
            <a:r>
              <a:rPr lang="en-AU" baseline="0" dirty="0" smtClean="0"/>
              <a:t> this link into your browser:</a:t>
            </a:r>
            <a:endParaRPr lang="en-AU" dirty="0" smtClean="0"/>
          </a:p>
          <a:p>
            <a:r>
              <a:rPr lang="en-AU" dirty="0" smtClean="0"/>
              <a:t>https://www.youtube.com/watch?v=31aGSpaoAYw&amp;feature=youtu.be&amp;list=PLrj2iJKdUdbwJzcAgjy_X44Oo4jLXUlog</a:t>
            </a:r>
            <a:endParaRPr lang="en-AU" dirty="0"/>
          </a:p>
        </p:txBody>
      </p:sp>
      <p:sp>
        <p:nvSpPr>
          <p:cNvPr id="4" name="Slide Number Placeholder 3"/>
          <p:cNvSpPr>
            <a:spLocks noGrp="1"/>
          </p:cNvSpPr>
          <p:nvPr>
            <p:ph type="sldNum" sz="quarter" idx="10"/>
          </p:nvPr>
        </p:nvSpPr>
        <p:spPr/>
        <p:txBody>
          <a:bodyPr/>
          <a:lstStyle/>
          <a:p>
            <a:fld id="{C0ADD402-C145-400E-84BA-B6BF84AE88A2}" type="slidenum">
              <a:rPr lang="en-AU" smtClean="0"/>
              <a:t>3</a:t>
            </a:fld>
            <a:endParaRPr lang="en-AU" dirty="0"/>
          </a:p>
        </p:txBody>
      </p:sp>
    </p:spTree>
    <p:extLst>
      <p:ext uri="{BB962C8B-B14F-4D97-AF65-F5344CB8AC3E}">
        <p14:creationId xmlns:p14="http://schemas.microsoft.com/office/powerpoint/2010/main" val="2044927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Brainstorm ideas for what students</a:t>
            </a:r>
            <a:r>
              <a:rPr lang="en-AU" baseline="0" dirty="0" smtClean="0"/>
              <a:t> need to think about when writing an essay.</a:t>
            </a:r>
          </a:p>
          <a:p>
            <a:r>
              <a:rPr lang="en-AU" baseline="0" dirty="0" smtClean="0"/>
              <a:t>See next slide for suggestions.</a:t>
            </a:r>
          </a:p>
        </p:txBody>
      </p:sp>
      <p:sp>
        <p:nvSpPr>
          <p:cNvPr id="4" name="Slide Number Placeholder 3"/>
          <p:cNvSpPr>
            <a:spLocks noGrp="1"/>
          </p:cNvSpPr>
          <p:nvPr>
            <p:ph type="sldNum" sz="quarter" idx="10"/>
          </p:nvPr>
        </p:nvSpPr>
        <p:spPr/>
        <p:txBody>
          <a:bodyPr/>
          <a:lstStyle/>
          <a:p>
            <a:fld id="{C0ADD402-C145-400E-84BA-B6BF84AE88A2}" type="slidenum">
              <a:rPr lang="en-AU" smtClean="0"/>
              <a:t>4</a:t>
            </a:fld>
            <a:endParaRPr lang="en-AU" dirty="0"/>
          </a:p>
        </p:txBody>
      </p:sp>
    </p:spTree>
    <p:extLst>
      <p:ext uri="{BB962C8B-B14F-4D97-AF65-F5344CB8AC3E}">
        <p14:creationId xmlns:p14="http://schemas.microsoft.com/office/powerpoint/2010/main" val="2311990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aseline="0" dirty="0" smtClean="0"/>
              <a:t>Click arrow or mouse to reveal these suggestions.</a:t>
            </a:r>
            <a:endParaRPr lang="en-AU" dirty="0"/>
          </a:p>
        </p:txBody>
      </p:sp>
      <p:sp>
        <p:nvSpPr>
          <p:cNvPr id="4" name="Slide Number Placeholder 3"/>
          <p:cNvSpPr>
            <a:spLocks noGrp="1"/>
          </p:cNvSpPr>
          <p:nvPr>
            <p:ph type="sldNum" sz="quarter" idx="10"/>
          </p:nvPr>
        </p:nvSpPr>
        <p:spPr/>
        <p:txBody>
          <a:bodyPr/>
          <a:lstStyle/>
          <a:p>
            <a:fld id="{C0ADD402-C145-400E-84BA-B6BF84AE88A2}" type="slidenum">
              <a:rPr lang="en-AU" smtClean="0"/>
              <a:t>5</a:t>
            </a:fld>
            <a:endParaRPr lang="en-AU" dirty="0"/>
          </a:p>
        </p:txBody>
      </p:sp>
    </p:spTree>
    <p:extLst>
      <p:ext uri="{BB962C8B-B14F-4D97-AF65-F5344CB8AC3E}">
        <p14:creationId xmlns:p14="http://schemas.microsoft.com/office/powerpoint/2010/main" val="27097824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4E3FBB2D-FB04-4497-9587-6CD0F24F1A0E}" type="slidenum">
              <a:rPr lang="en-AU" smtClean="0"/>
              <a:t>6</a:t>
            </a:fld>
            <a:endParaRPr lang="en-AU" dirty="0"/>
          </a:p>
        </p:txBody>
      </p:sp>
    </p:spTree>
    <p:extLst>
      <p:ext uri="{BB962C8B-B14F-4D97-AF65-F5344CB8AC3E}">
        <p14:creationId xmlns:p14="http://schemas.microsoft.com/office/powerpoint/2010/main" val="12327814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4E3FBB2D-FB04-4497-9587-6CD0F24F1A0E}" type="slidenum">
              <a:rPr lang="en-AU" smtClean="0"/>
              <a:t>7</a:t>
            </a:fld>
            <a:endParaRPr lang="en-AU" dirty="0"/>
          </a:p>
        </p:txBody>
      </p:sp>
    </p:spTree>
    <p:extLst>
      <p:ext uri="{BB962C8B-B14F-4D97-AF65-F5344CB8AC3E}">
        <p14:creationId xmlns:p14="http://schemas.microsoft.com/office/powerpoint/2010/main" val="2261049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4E3FBB2D-FB04-4497-9587-6CD0F24F1A0E}" type="slidenum">
              <a:rPr lang="en-AU" smtClean="0"/>
              <a:t>8</a:t>
            </a:fld>
            <a:endParaRPr lang="en-AU" dirty="0"/>
          </a:p>
        </p:txBody>
      </p:sp>
    </p:spTree>
    <p:extLst>
      <p:ext uri="{BB962C8B-B14F-4D97-AF65-F5344CB8AC3E}">
        <p14:creationId xmlns:p14="http://schemas.microsoft.com/office/powerpoint/2010/main" val="23836632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Yellow</a:t>
            </a:r>
            <a:r>
              <a:rPr lang="en-AU" baseline="0" dirty="0" smtClean="0"/>
              <a:t> – student</a:t>
            </a:r>
          </a:p>
          <a:p>
            <a:r>
              <a:rPr lang="en-AU" baseline="0" dirty="0" smtClean="0"/>
              <a:t>Grey – indirect external voice (paraphrase)</a:t>
            </a:r>
          </a:p>
          <a:p>
            <a:r>
              <a:rPr lang="en-AU" baseline="0" dirty="0" smtClean="0"/>
              <a:t>Green – direct external voice (quotes)</a:t>
            </a:r>
            <a:endParaRPr lang="en-AU" dirty="0"/>
          </a:p>
        </p:txBody>
      </p:sp>
      <p:sp>
        <p:nvSpPr>
          <p:cNvPr id="4" name="Slide Number Placeholder 3"/>
          <p:cNvSpPr>
            <a:spLocks noGrp="1"/>
          </p:cNvSpPr>
          <p:nvPr>
            <p:ph type="sldNum" sz="quarter" idx="10"/>
          </p:nvPr>
        </p:nvSpPr>
        <p:spPr/>
        <p:txBody>
          <a:bodyPr/>
          <a:lstStyle/>
          <a:p>
            <a:fld id="{4E3FBB2D-FB04-4497-9587-6CD0F24F1A0E}" type="slidenum">
              <a:rPr lang="en-AU" smtClean="0"/>
              <a:t>9</a:t>
            </a:fld>
            <a:endParaRPr lang="en-AU" dirty="0"/>
          </a:p>
        </p:txBody>
      </p:sp>
    </p:spTree>
    <p:extLst>
      <p:ext uri="{BB962C8B-B14F-4D97-AF65-F5344CB8AC3E}">
        <p14:creationId xmlns:p14="http://schemas.microsoft.com/office/powerpoint/2010/main" val="41309835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Try </a:t>
            </a:r>
            <a:r>
              <a:rPr lang="en-AU" baseline="0" dirty="0" smtClean="0"/>
              <a:t>exercise 3 from the website, either online or from the downloadable handout.</a:t>
            </a:r>
            <a:endParaRPr lang="en-AU" dirty="0"/>
          </a:p>
        </p:txBody>
      </p:sp>
      <p:sp>
        <p:nvSpPr>
          <p:cNvPr id="4" name="Slide Number Placeholder 3"/>
          <p:cNvSpPr>
            <a:spLocks noGrp="1"/>
          </p:cNvSpPr>
          <p:nvPr>
            <p:ph type="sldNum" sz="quarter" idx="10"/>
          </p:nvPr>
        </p:nvSpPr>
        <p:spPr/>
        <p:txBody>
          <a:bodyPr/>
          <a:lstStyle/>
          <a:p>
            <a:fld id="{4E3FBB2D-FB04-4497-9587-6CD0F24F1A0E}" type="slidenum">
              <a:rPr lang="en-AU" smtClean="0"/>
              <a:t>10</a:t>
            </a:fld>
            <a:endParaRPr lang="en-AU" dirty="0"/>
          </a:p>
        </p:txBody>
      </p:sp>
    </p:spTree>
    <p:extLst>
      <p:ext uri="{BB962C8B-B14F-4D97-AF65-F5344CB8AC3E}">
        <p14:creationId xmlns:p14="http://schemas.microsoft.com/office/powerpoint/2010/main" val="41309835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Play the teaching part</a:t>
            </a:r>
            <a:r>
              <a:rPr lang="en-AU" baseline="0" dirty="0" smtClean="0"/>
              <a:t> of the Essay Chef video to remind students of the things to consider when writing an essay.</a:t>
            </a:r>
          </a:p>
          <a:p>
            <a:r>
              <a:rPr lang="en-AU" baseline="0" dirty="0" smtClean="0"/>
              <a:t>Click on the photo to go straight to the clip on YouTube, or paste this link into your browser: https://www.youtube.com/watch?v=xR3o2WiflXw&amp;feature=youtu.be&amp;list=PLrj2iJKdUdbwJzcAgjy_X44Oo4jLXUlog</a:t>
            </a:r>
            <a:endParaRPr lang="en-AU" dirty="0"/>
          </a:p>
        </p:txBody>
      </p:sp>
      <p:sp>
        <p:nvSpPr>
          <p:cNvPr id="4" name="Slide Number Placeholder 3"/>
          <p:cNvSpPr>
            <a:spLocks noGrp="1"/>
          </p:cNvSpPr>
          <p:nvPr>
            <p:ph type="sldNum" sz="quarter" idx="10"/>
          </p:nvPr>
        </p:nvSpPr>
        <p:spPr/>
        <p:txBody>
          <a:bodyPr/>
          <a:lstStyle/>
          <a:p>
            <a:fld id="{C0ADD402-C145-400E-84BA-B6BF84AE88A2}" type="slidenum">
              <a:rPr lang="en-AU" smtClean="0"/>
              <a:t>11</a:t>
            </a:fld>
            <a:endParaRPr lang="en-AU" dirty="0"/>
          </a:p>
        </p:txBody>
      </p:sp>
    </p:spTree>
    <p:extLst>
      <p:ext uri="{BB962C8B-B14F-4D97-AF65-F5344CB8AC3E}">
        <p14:creationId xmlns:p14="http://schemas.microsoft.com/office/powerpoint/2010/main" val="7915506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2772822F-2CC3-464E-9D75-2D9905BA9289}" type="datetimeFigureOut">
              <a:rPr lang="en-AU" smtClean="0"/>
              <a:t>6/03/2015</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EB1B0854-62C4-41DE-B238-F26F869610F5}" type="slidenum">
              <a:rPr lang="en-AU" smtClean="0"/>
              <a:t>‹#›</a:t>
            </a:fld>
            <a:endParaRPr lang="en-AU" dirty="0"/>
          </a:p>
        </p:txBody>
      </p:sp>
    </p:spTree>
    <p:extLst>
      <p:ext uri="{BB962C8B-B14F-4D97-AF65-F5344CB8AC3E}">
        <p14:creationId xmlns:p14="http://schemas.microsoft.com/office/powerpoint/2010/main" val="632371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2772822F-2CC3-464E-9D75-2D9905BA9289}" type="datetimeFigureOut">
              <a:rPr lang="en-AU" smtClean="0"/>
              <a:t>6/03/2015</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EB1B0854-62C4-41DE-B238-F26F869610F5}" type="slidenum">
              <a:rPr lang="en-AU" smtClean="0"/>
              <a:t>‹#›</a:t>
            </a:fld>
            <a:endParaRPr lang="en-AU" dirty="0"/>
          </a:p>
        </p:txBody>
      </p:sp>
    </p:spTree>
    <p:extLst>
      <p:ext uri="{BB962C8B-B14F-4D97-AF65-F5344CB8AC3E}">
        <p14:creationId xmlns:p14="http://schemas.microsoft.com/office/powerpoint/2010/main" val="3224681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2772822F-2CC3-464E-9D75-2D9905BA9289}" type="datetimeFigureOut">
              <a:rPr lang="en-AU" smtClean="0"/>
              <a:t>6/03/2015</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EB1B0854-62C4-41DE-B238-F26F869610F5}" type="slidenum">
              <a:rPr lang="en-AU" smtClean="0"/>
              <a:t>‹#›</a:t>
            </a:fld>
            <a:endParaRPr lang="en-AU" dirty="0"/>
          </a:p>
        </p:txBody>
      </p:sp>
    </p:spTree>
    <p:extLst>
      <p:ext uri="{BB962C8B-B14F-4D97-AF65-F5344CB8AC3E}">
        <p14:creationId xmlns:p14="http://schemas.microsoft.com/office/powerpoint/2010/main" val="123472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2772822F-2CC3-464E-9D75-2D9905BA9289}" type="datetimeFigureOut">
              <a:rPr lang="en-AU" smtClean="0"/>
              <a:t>6/03/2015</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EB1B0854-62C4-41DE-B238-F26F869610F5}" type="slidenum">
              <a:rPr lang="en-AU" smtClean="0"/>
              <a:t>‹#›</a:t>
            </a:fld>
            <a:endParaRPr lang="en-AU" dirty="0"/>
          </a:p>
        </p:txBody>
      </p:sp>
    </p:spTree>
    <p:extLst>
      <p:ext uri="{BB962C8B-B14F-4D97-AF65-F5344CB8AC3E}">
        <p14:creationId xmlns:p14="http://schemas.microsoft.com/office/powerpoint/2010/main" val="3410145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72822F-2CC3-464E-9D75-2D9905BA9289}" type="datetimeFigureOut">
              <a:rPr lang="en-AU" smtClean="0"/>
              <a:t>6/03/2015</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EB1B0854-62C4-41DE-B238-F26F869610F5}" type="slidenum">
              <a:rPr lang="en-AU" smtClean="0"/>
              <a:t>‹#›</a:t>
            </a:fld>
            <a:endParaRPr lang="en-AU" dirty="0"/>
          </a:p>
        </p:txBody>
      </p:sp>
    </p:spTree>
    <p:extLst>
      <p:ext uri="{BB962C8B-B14F-4D97-AF65-F5344CB8AC3E}">
        <p14:creationId xmlns:p14="http://schemas.microsoft.com/office/powerpoint/2010/main" val="4263317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2772822F-2CC3-464E-9D75-2D9905BA9289}" type="datetimeFigureOut">
              <a:rPr lang="en-AU" smtClean="0"/>
              <a:t>6/03/2015</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EB1B0854-62C4-41DE-B238-F26F869610F5}" type="slidenum">
              <a:rPr lang="en-AU" smtClean="0"/>
              <a:t>‹#›</a:t>
            </a:fld>
            <a:endParaRPr lang="en-AU" dirty="0"/>
          </a:p>
        </p:txBody>
      </p:sp>
    </p:spTree>
    <p:extLst>
      <p:ext uri="{BB962C8B-B14F-4D97-AF65-F5344CB8AC3E}">
        <p14:creationId xmlns:p14="http://schemas.microsoft.com/office/powerpoint/2010/main" val="2981980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2772822F-2CC3-464E-9D75-2D9905BA9289}" type="datetimeFigureOut">
              <a:rPr lang="en-AU" smtClean="0"/>
              <a:t>6/03/2015</a:t>
            </a:fld>
            <a:endParaRPr lang="en-AU" dirty="0"/>
          </a:p>
        </p:txBody>
      </p:sp>
      <p:sp>
        <p:nvSpPr>
          <p:cNvPr id="8" name="Footer Placeholder 7"/>
          <p:cNvSpPr>
            <a:spLocks noGrp="1"/>
          </p:cNvSpPr>
          <p:nvPr>
            <p:ph type="ftr" sz="quarter" idx="11"/>
          </p:nvPr>
        </p:nvSpPr>
        <p:spPr/>
        <p:txBody>
          <a:bodyPr/>
          <a:lstStyle/>
          <a:p>
            <a:endParaRPr lang="en-AU" dirty="0"/>
          </a:p>
        </p:txBody>
      </p:sp>
      <p:sp>
        <p:nvSpPr>
          <p:cNvPr id="9" name="Slide Number Placeholder 8"/>
          <p:cNvSpPr>
            <a:spLocks noGrp="1"/>
          </p:cNvSpPr>
          <p:nvPr>
            <p:ph type="sldNum" sz="quarter" idx="12"/>
          </p:nvPr>
        </p:nvSpPr>
        <p:spPr/>
        <p:txBody>
          <a:bodyPr/>
          <a:lstStyle/>
          <a:p>
            <a:fld id="{EB1B0854-62C4-41DE-B238-F26F869610F5}" type="slidenum">
              <a:rPr lang="en-AU" smtClean="0"/>
              <a:t>‹#›</a:t>
            </a:fld>
            <a:endParaRPr lang="en-AU" dirty="0"/>
          </a:p>
        </p:txBody>
      </p:sp>
    </p:spTree>
    <p:extLst>
      <p:ext uri="{BB962C8B-B14F-4D97-AF65-F5344CB8AC3E}">
        <p14:creationId xmlns:p14="http://schemas.microsoft.com/office/powerpoint/2010/main" val="1303859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2772822F-2CC3-464E-9D75-2D9905BA9289}" type="datetimeFigureOut">
              <a:rPr lang="en-AU" smtClean="0"/>
              <a:t>6/03/2015</a:t>
            </a:fld>
            <a:endParaRPr lang="en-AU" dirty="0"/>
          </a:p>
        </p:txBody>
      </p:sp>
      <p:sp>
        <p:nvSpPr>
          <p:cNvPr id="4" name="Footer Placeholder 3"/>
          <p:cNvSpPr>
            <a:spLocks noGrp="1"/>
          </p:cNvSpPr>
          <p:nvPr>
            <p:ph type="ftr" sz="quarter" idx="11"/>
          </p:nvPr>
        </p:nvSpPr>
        <p:spPr/>
        <p:txBody>
          <a:bodyPr/>
          <a:lstStyle/>
          <a:p>
            <a:endParaRPr lang="en-AU" dirty="0"/>
          </a:p>
        </p:txBody>
      </p:sp>
      <p:sp>
        <p:nvSpPr>
          <p:cNvPr id="5" name="Slide Number Placeholder 4"/>
          <p:cNvSpPr>
            <a:spLocks noGrp="1"/>
          </p:cNvSpPr>
          <p:nvPr>
            <p:ph type="sldNum" sz="quarter" idx="12"/>
          </p:nvPr>
        </p:nvSpPr>
        <p:spPr/>
        <p:txBody>
          <a:bodyPr/>
          <a:lstStyle/>
          <a:p>
            <a:fld id="{EB1B0854-62C4-41DE-B238-F26F869610F5}" type="slidenum">
              <a:rPr lang="en-AU" smtClean="0"/>
              <a:t>‹#›</a:t>
            </a:fld>
            <a:endParaRPr lang="en-AU" dirty="0"/>
          </a:p>
        </p:txBody>
      </p:sp>
    </p:spTree>
    <p:extLst>
      <p:ext uri="{BB962C8B-B14F-4D97-AF65-F5344CB8AC3E}">
        <p14:creationId xmlns:p14="http://schemas.microsoft.com/office/powerpoint/2010/main" val="3170006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72822F-2CC3-464E-9D75-2D9905BA9289}" type="datetimeFigureOut">
              <a:rPr lang="en-AU" smtClean="0"/>
              <a:t>6/03/2015</a:t>
            </a:fld>
            <a:endParaRPr lang="en-AU" dirty="0"/>
          </a:p>
        </p:txBody>
      </p:sp>
      <p:sp>
        <p:nvSpPr>
          <p:cNvPr id="3" name="Footer Placeholder 2"/>
          <p:cNvSpPr>
            <a:spLocks noGrp="1"/>
          </p:cNvSpPr>
          <p:nvPr>
            <p:ph type="ftr" sz="quarter" idx="11"/>
          </p:nvPr>
        </p:nvSpPr>
        <p:spPr/>
        <p:txBody>
          <a:bodyPr/>
          <a:lstStyle/>
          <a:p>
            <a:endParaRPr lang="en-AU" dirty="0"/>
          </a:p>
        </p:txBody>
      </p:sp>
      <p:sp>
        <p:nvSpPr>
          <p:cNvPr id="4" name="Slide Number Placeholder 3"/>
          <p:cNvSpPr>
            <a:spLocks noGrp="1"/>
          </p:cNvSpPr>
          <p:nvPr>
            <p:ph type="sldNum" sz="quarter" idx="12"/>
          </p:nvPr>
        </p:nvSpPr>
        <p:spPr/>
        <p:txBody>
          <a:bodyPr/>
          <a:lstStyle/>
          <a:p>
            <a:fld id="{EB1B0854-62C4-41DE-B238-F26F869610F5}" type="slidenum">
              <a:rPr lang="en-AU" smtClean="0"/>
              <a:t>‹#›</a:t>
            </a:fld>
            <a:endParaRPr lang="en-AU" dirty="0"/>
          </a:p>
        </p:txBody>
      </p:sp>
    </p:spTree>
    <p:extLst>
      <p:ext uri="{BB962C8B-B14F-4D97-AF65-F5344CB8AC3E}">
        <p14:creationId xmlns:p14="http://schemas.microsoft.com/office/powerpoint/2010/main" val="1884108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72822F-2CC3-464E-9D75-2D9905BA9289}" type="datetimeFigureOut">
              <a:rPr lang="en-AU" smtClean="0"/>
              <a:t>6/03/2015</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EB1B0854-62C4-41DE-B238-F26F869610F5}" type="slidenum">
              <a:rPr lang="en-AU" smtClean="0"/>
              <a:t>‹#›</a:t>
            </a:fld>
            <a:endParaRPr lang="en-AU" dirty="0"/>
          </a:p>
        </p:txBody>
      </p:sp>
    </p:spTree>
    <p:extLst>
      <p:ext uri="{BB962C8B-B14F-4D97-AF65-F5344CB8AC3E}">
        <p14:creationId xmlns:p14="http://schemas.microsoft.com/office/powerpoint/2010/main" val="2279288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72822F-2CC3-464E-9D75-2D9905BA9289}" type="datetimeFigureOut">
              <a:rPr lang="en-AU" smtClean="0"/>
              <a:t>6/03/2015</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EB1B0854-62C4-41DE-B238-F26F869610F5}" type="slidenum">
              <a:rPr lang="en-AU" smtClean="0"/>
              <a:t>‹#›</a:t>
            </a:fld>
            <a:endParaRPr lang="en-AU" dirty="0"/>
          </a:p>
        </p:txBody>
      </p:sp>
    </p:spTree>
    <p:extLst>
      <p:ext uri="{BB962C8B-B14F-4D97-AF65-F5344CB8AC3E}">
        <p14:creationId xmlns:p14="http://schemas.microsoft.com/office/powerpoint/2010/main" val="3131945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tif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72822F-2CC3-464E-9D75-2D9905BA9289}" type="datetimeFigureOut">
              <a:rPr lang="en-AU" smtClean="0"/>
              <a:t>6/03/2015</a:t>
            </a:fld>
            <a:endParaRPr lang="en-AU"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1B0854-62C4-41DE-B238-F26F869610F5}" type="slidenum">
              <a:rPr lang="en-AU" smtClean="0"/>
              <a:t>‹#›</a:t>
            </a:fld>
            <a:endParaRPr lang="en-AU" dirty="0"/>
          </a:p>
        </p:txBody>
      </p:sp>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6948263" y="260648"/>
            <a:ext cx="1728171" cy="1152000"/>
          </a:xfrm>
          <a:prstGeom prst="rect">
            <a:avLst/>
          </a:prstGeom>
        </p:spPr>
      </p:pic>
    </p:spTree>
    <p:extLst>
      <p:ext uri="{BB962C8B-B14F-4D97-AF65-F5344CB8AC3E}">
        <p14:creationId xmlns:p14="http://schemas.microsoft.com/office/powerpoint/2010/main" val="24530197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adelaide.edu.au/english-for-uni"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youtube.com/watch?v=xR3o2WiflXw&amp;feature=youtu.be&amp;list=PLrj2iJKdUdbwJzcAgjy_X44Oo4jLXUlog"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31aGSpaoAYw&amp;feature=youtu.be&amp;list=PLrj2iJKdUdbwJzcAgjy_X44Oo4jLXUlo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Essay writing</a:t>
            </a:r>
            <a:endParaRPr lang="en-AU" dirty="0"/>
          </a:p>
        </p:txBody>
      </p:sp>
      <p:sp>
        <p:nvSpPr>
          <p:cNvPr id="3" name="Subtitle 2"/>
          <p:cNvSpPr>
            <a:spLocks noGrp="1"/>
          </p:cNvSpPr>
          <p:nvPr>
            <p:ph type="subTitle" idx="1"/>
          </p:nvPr>
        </p:nvSpPr>
        <p:spPr>
          <a:xfrm>
            <a:off x="1279612" y="3886200"/>
            <a:ext cx="6584776" cy="1752600"/>
          </a:xfrm>
        </p:spPr>
        <p:txBody>
          <a:bodyPr/>
          <a:lstStyle/>
          <a:p>
            <a:r>
              <a:rPr lang="en-AU" dirty="0" smtClean="0">
                <a:solidFill>
                  <a:schemeClr val="tx1"/>
                </a:solidFill>
              </a:rPr>
              <a:t>Mr Richard Warner and Dr Julia Miller English for Uni</a:t>
            </a:r>
          </a:p>
          <a:p>
            <a:r>
              <a:rPr lang="en-AU" dirty="0" smtClean="0">
                <a:hlinkClick r:id="rId2"/>
              </a:rPr>
              <a:t>www.adelaide.edu.au/english-for-uni</a:t>
            </a:r>
            <a:endParaRPr lang="en-AU" dirty="0" smtClean="0"/>
          </a:p>
          <a:p>
            <a:endParaRPr lang="en-AU" dirty="0"/>
          </a:p>
        </p:txBody>
      </p:sp>
    </p:spTree>
    <p:extLst>
      <p:ext uri="{BB962C8B-B14F-4D97-AF65-F5344CB8AC3E}">
        <p14:creationId xmlns:p14="http://schemas.microsoft.com/office/powerpoint/2010/main" val="28080515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AU" sz="3600" b="1" dirty="0"/>
              <a:t>Whose voice predominates?</a:t>
            </a:r>
          </a:p>
        </p:txBody>
      </p:sp>
      <p:sp>
        <p:nvSpPr>
          <p:cNvPr id="3" name="Slide Number Placeholder 2"/>
          <p:cNvSpPr>
            <a:spLocks noGrp="1"/>
          </p:cNvSpPr>
          <p:nvPr>
            <p:ph type="sldNum" sz="quarter" idx="12"/>
          </p:nvPr>
        </p:nvSpPr>
        <p:spPr/>
        <p:txBody>
          <a:bodyPr/>
          <a:lstStyle/>
          <a:p>
            <a:fld id="{2628BEF5-18D8-4E16-B9BA-84AC9F0FE1BD}" type="slidenum">
              <a:rPr lang="en-AU" smtClean="0"/>
              <a:t>10</a:t>
            </a:fld>
            <a:endParaRPr lang="en-AU" dirty="0"/>
          </a:p>
        </p:txBody>
      </p:sp>
      <p:sp>
        <p:nvSpPr>
          <p:cNvPr id="4" name="Content Placeholder 3"/>
          <p:cNvSpPr>
            <a:spLocks noGrp="1"/>
          </p:cNvSpPr>
          <p:nvPr>
            <p:ph sz="quarter" idx="1"/>
          </p:nvPr>
        </p:nvSpPr>
        <p:spPr>
          <a:xfrm>
            <a:off x="412574" y="1448236"/>
            <a:ext cx="8229600" cy="4525963"/>
          </a:xfrm>
        </p:spPr>
        <p:txBody>
          <a:bodyPr/>
          <a:lstStyle/>
          <a:p>
            <a:pPr marL="0" indent="0">
              <a:buNone/>
            </a:pPr>
            <a:endParaRPr lang="en-AU" sz="2400" u="wavyHeavy" dirty="0" smtClean="0">
              <a:solidFill>
                <a:srgbClr val="00B050"/>
              </a:solidFill>
            </a:endParaRPr>
          </a:p>
          <a:p>
            <a:pPr marL="0" indent="0">
              <a:spcBef>
                <a:spcPts val="1800"/>
              </a:spcBef>
              <a:buNone/>
            </a:pPr>
            <a:r>
              <a:rPr lang="en-AU" sz="2000" u="wavyHeavy" dirty="0" smtClean="0">
                <a:solidFill>
                  <a:srgbClr val="00B050"/>
                </a:solidFill>
              </a:rPr>
              <a:t>“</a:t>
            </a:r>
            <a:r>
              <a:rPr lang="en-AU" sz="2000" u="wavyHeavy" dirty="0">
                <a:solidFill>
                  <a:srgbClr val="00B050"/>
                </a:solidFill>
              </a:rPr>
              <a:t>referentially: </a:t>
            </a:r>
            <a:r>
              <a:rPr lang="en-AU" sz="2000" u="wavyHeavy" dirty="0" smtClean="0">
                <a:solidFill>
                  <a:srgbClr val="00B050"/>
                </a:solidFill>
              </a:rPr>
              <a:t> that </a:t>
            </a:r>
            <a:r>
              <a:rPr lang="en-AU" sz="2000" u="wavyHeavy" dirty="0">
                <a:solidFill>
                  <a:srgbClr val="00B050"/>
                </a:solidFill>
              </a:rPr>
              <a:t>is as referring to reading/writing texts in academic </a:t>
            </a:r>
            <a:r>
              <a:rPr lang="en-AU" sz="2000" u="wavyHeavy" dirty="0" smtClean="0">
                <a:solidFill>
                  <a:srgbClr val="00B050"/>
                </a:solidFill>
              </a:rPr>
              <a:t>contexts”.</a:t>
            </a:r>
            <a:r>
              <a:rPr lang="en-AU" sz="2000" dirty="0" smtClean="0">
                <a:solidFill>
                  <a:srgbClr val="00B050"/>
                </a:solidFill>
              </a:rPr>
              <a:t> </a:t>
            </a:r>
            <a:endParaRPr lang="en-AU" sz="2000" u="sng" dirty="0">
              <a:solidFill>
                <a:schemeClr val="accent4">
                  <a:lumMod val="50000"/>
                </a:schemeClr>
              </a:solidFill>
            </a:endParaRPr>
          </a:p>
          <a:p>
            <a:pPr marL="0" indent="0">
              <a:buNone/>
            </a:pPr>
            <a:endParaRPr lang="en-AU" sz="2200" u="sng" dirty="0" smtClean="0">
              <a:solidFill>
                <a:schemeClr val="accent4">
                  <a:lumMod val="50000"/>
                </a:schemeClr>
              </a:solidFill>
            </a:endParaRPr>
          </a:p>
          <a:p>
            <a:pPr marL="0" indent="0">
              <a:buNone/>
            </a:pPr>
            <a:endParaRPr lang="en-AU" sz="2000" dirty="0" smtClean="0">
              <a:solidFill>
                <a:schemeClr val="bg1">
                  <a:lumMod val="50000"/>
                </a:schemeClr>
              </a:solidFill>
            </a:endParaRPr>
          </a:p>
          <a:p>
            <a:pPr marL="0" indent="0">
              <a:spcBef>
                <a:spcPts val="1800"/>
              </a:spcBef>
              <a:buNone/>
            </a:pPr>
            <a:r>
              <a:rPr lang="en-AU" sz="2000" b="1" dirty="0" smtClean="0">
                <a:solidFill>
                  <a:schemeClr val="bg1">
                    <a:lumMod val="50000"/>
                  </a:schemeClr>
                </a:solidFill>
              </a:rPr>
              <a:t>there </a:t>
            </a:r>
            <a:r>
              <a:rPr lang="en-AU" sz="2000" b="1" dirty="0">
                <a:solidFill>
                  <a:schemeClr val="bg1">
                    <a:lumMod val="50000"/>
                  </a:schemeClr>
                </a:solidFill>
              </a:rPr>
              <a:t>is debate over the possibility of teaching academic literacy skills in a single </a:t>
            </a:r>
            <a:r>
              <a:rPr lang="en-AU" sz="2000" b="1" dirty="0" smtClean="0">
                <a:solidFill>
                  <a:schemeClr val="bg1">
                    <a:lumMod val="50000"/>
                  </a:schemeClr>
                </a:solidFill>
              </a:rPr>
              <a:t>semester</a:t>
            </a:r>
          </a:p>
        </p:txBody>
      </p:sp>
      <p:sp>
        <p:nvSpPr>
          <p:cNvPr id="5" name="Rounded Rectangle 4"/>
          <p:cNvSpPr/>
          <p:nvPr/>
        </p:nvSpPr>
        <p:spPr>
          <a:xfrm>
            <a:off x="1691680" y="5733256"/>
            <a:ext cx="5400600" cy="864096"/>
          </a:xfrm>
          <a:prstGeom prst="roundRect">
            <a:avLst/>
          </a:prstGeom>
          <a:solidFill>
            <a:srgbClr val="FFFF00"/>
          </a:solidFill>
        </p:spPr>
        <p:style>
          <a:lnRef idx="1">
            <a:schemeClr val="accent4"/>
          </a:lnRef>
          <a:fillRef idx="3">
            <a:schemeClr val="accent4"/>
          </a:fillRef>
          <a:effectRef idx="2">
            <a:schemeClr val="accent4"/>
          </a:effectRef>
          <a:fontRef idx="minor">
            <a:schemeClr val="lt1"/>
          </a:fontRef>
        </p:style>
        <p:txBody>
          <a:bodyPr rtlCol="0" anchor="ctr"/>
          <a:lstStyle/>
          <a:p>
            <a:pPr algn="ctr"/>
            <a:endParaRPr lang="en-AU" dirty="0"/>
          </a:p>
        </p:txBody>
      </p:sp>
      <p:sp>
        <p:nvSpPr>
          <p:cNvPr id="7" name="TextBox 6"/>
          <p:cNvSpPr txBox="1"/>
          <p:nvPr/>
        </p:nvSpPr>
        <p:spPr>
          <a:xfrm>
            <a:off x="1850396" y="5934471"/>
            <a:ext cx="5083169" cy="461665"/>
          </a:xfrm>
          <a:prstGeom prst="rect">
            <a:avLst/>
          </a:prstGeom>
          <a:noFill/>
        </p:spPr>
        <p:txBody>
          <a:bodyPr wrap="square" rtlCol="0">
            <a:spAutoFit/>
          </a:bodyPr>
          <a:lstStyle/>
          <a:p>
            <a:r>
              <a:rPr lang="en-AU" sz="2400" dirty="0" smtClean="0"/>
              <a:t>The student writer’s voice is dominant.</a:t>
            </a:r>
            <a:endParaRPr lang="en-AU" sz="2400" dirty="0"/>
          </a:p>
        </p:txBody>
      </p:sp>
      <p:sp>
        <p:nvSpPr>
          <p:cNvPr id="8" name="TextBox 7"/>
          <p:cNvSpPr txBox="1"/>
          <p:nvPr/>
        </p:nvSpPr>
        <p:spPr>
          <a:xfrm>
            <a:off x="467544" y="1412776"/>
            <a:ext cx="7948924" cy="707886"/>
          </a:xfrm>
          <a:prstGeom prst="rect">
            <a:avLst/>
          </a:prstGeom>
          <a:solidFill>
            <a:srgbClr val="FFFF00"/>
          </a:solidFill>
        </p:spPr>
        <p:txBody>
          <a:bodyPr wrap="square" rtlCol="0">
            <a:spAutoFit/>
          </a:bodyPr>
          <a:lstStyle/>
          <a:p>
            <a:r>
              <a:rPr lang="en-AU" sz="2000" u="sng" dirty="0" smtClean="0">
                <a:solidFill>
                  <a:schemeClr val="accent4">
                    <a:lumMod val="50000"/>
                  </a:schemeClr>
                </a:solidFill>
              </a:rPr>
              <a:t>In this paper, the term ‘academic literacy’ is used, </a:t>
            </a:r>
            <a:r>
              <a:rPr lang="en-AU" sz="2000" dirty="0" smtClean="0"/>
              <a:t>as Lillis and Scott (2007, p. 7) say it is often used, </a:t>
            </a:r>
          </a:p>
        </p:txBody>
      </p:sp>
      <p:sp>
        <p:nvSpPr>
          <p:cNvPr id="9" name="TextBox 8"/>
          <p:cNvSpPr txBox="1"/>
          <p:nvPr/>
        </p:nvSpPr>
        <p:spPr>
          <a:xfrm>
            <a:off x="467544" y="2734783"/>
            <a:ext cx="8148871" cy="1015663"/>
          </a:xfrm>
          <a:prstGeom prst="rect">
            <a:avLst/>
          </a:prstGeom>
          <a:solidFill>
            <a:srgbClr val="FFFF00"/>
          </a:solidFill>
        </p:spPr>
        <p:txBody>
          <a:bodyPr wrap="square" rtlCol="0">
            <a:spAutoFit/>
          </a:bodyPr>
          <a:lstStyle/>
          <a:p>
            <a:r>
              <a:rPr lang="en-AU" sz="2000" u="sng" dirty="0" smtClean="0">
                <a:solidFill>
                  <a:schemeClr val="accent4">
                    <a:lumMod val="50000"/>
                  </a:schemeClr>
                </a:solidFill>
              </a:rPr>
              <a:t>In other words, it is framed instrumentally, rather than epistemologically, and is related to specific practices which teach student writers the skills needed to write an academic assignment.  Although </a:t>
            </a:r>
            <a:endParaRPr lang="en-AU" sz="2000" dirty="0"/>
          </a:p>
        </p:txBody>
      </p:sp>
      <p:sp>
        <p:nvSpPr>
          <p:cNvPr id="10" name="TextBox 9"/>
          <p:cNvSpPr txBox="1"/>
          <p:nvPr/>
        </p:nvSpPr>
        <p:spPr>
          <a:xfrm>
            <a:off x="472544" y="4293096"/>
            <a:ext cx="8148871" cy="1323439"/>
          </a:xfrm>
          <a:prstGeom prst="rect">
            <a:avLst/>
          </a:prstGeom>
          <a:solidFill>
            <a:srgbClr val="FFFF00"/>
          </a:solidFill>
        </p:spPr>
        <p:txBody>
          <a:bodyPr wrap="square" rtlCol="0">
            <a:spAutoFit/>
          </a:bodyPr>
          <a:lstStyle/>
          <a:p>
            <a:r>
              <a:rPr lang="en-AU" sz="2000" dirty="0" smtClean="0"/>
              <a:t>(Nallaya &amp; Kehrwald, 2013),  </a:t>
            </a:r>
            <a:r>
              <a:rPr lang="en-AU" sz="2000" u="sng" dirty="0" smtClean="0">
                <a:solidFill>
                  <a:schemeClr val="accent4">
                    <a:lumMod val="50000"/>
                  </a:schemeClr>
                </a:solidFill>
              </a:rPr>
              <a:t>many universities in Australia include generic courses to teach skills related to reading, writing, referencing and research, and the study in this paper was based on one such course, for which the researcher was also the class instructor and course designer. </a:t>
            </a:r>
          </a:p>
        </p:txBody>
      </p:sp>
    </p:spTree>
    <p:extLst>
      <p:ext uri="{BB962C8B-B14F-4D97-AF65-F5344CB8AC3E}">
        <p14:creationId xmlns:p14="http://schemas.microsoft.com/office/powerpoint/2010/main" val="143262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AU" sz="3600" b="1" dirty="0" smtClean="0"/>
              <a:t>Teaching on essay writing</a:t>
            </a:r>
            <a:endParaRPr lang="en-AU" sz="3600" b="1" dirty="0"/>
          </a:p>
        </p:txBody>
      </p:sp>
      <p:pic>
        <p:nvPicPr>
          <p:cNvPr id="4" name="Content Placeholder 3">
            <a:hlinkClick r:id="rId3"/>
          </p:cNvPr>
          <p:cNvPicPr>
            <a:picLocks noGrp="1" noChangeAspect="1"/>
          </p:cNvPicPr>
          <p:nvPr>
            <p:ph idx="1"/>
          </p:nvPr>
        </p:nvPicPr>
        <p:blipFill>
          <a:blip r:embed="rId4" cstate="print">
            <a:extLst>
              <a:ext uri="{28A0092B-C50C-407E-A947-70E740481C1C}">
                <a14:useLocalDpi xmlns:a14="http://schemas.microsoft.com/office/drawing/2010/main" val="0"/>
              </a:ext>
            </a:extLst>
          </a:blip>
          <a:stretch>
            <a:fillRect/>
          </a:stretch>
        </p:blipFill>
        <p:spPr>
          <a:xfrm>
            <a:off x="3063346" y="1600200"/>
            <a:ext cx="3017308" cy="4525963"/>
          </a:xfrm>
        </p:spPr>
      </p:pic>
    </p:spTree>
    <p:extLst>
      <p:ext uri="{BB962C8B-B14F-4D97-AF65-F5344CB8AC3E}">
        <p14:creationId xmlns:p14="http://schemas.microsoft.com/office/powerpoint/2010/main" val="11470091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AU" sz="2400" dirty="0" smtClean="0"/>
              <a:t>The teaching materials in this PowerPoint presentation have been developed by Richard Warner  and Julia Miller, and are available on the English for Uni website.</a:t>
            </a:r>
          </a:p>
          <a:p>
            <a:pPr marL="0" indent="0">
              <a:buNone/>
            </a:pPr>
            <a:endParaRPr lang="en-AU" dirty="0"/>
          </a:p>
        </p:txBody>
      </p:sp>
      <p:pic>
        <p:nvPicPr>
          <p:cNvPr id="4"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02144" y="5640024"/>
            <a:ext cx="3645408" cy="1213104"/>
          </a:xfrm>
          <a:prstGeom prst="rect">
            <a:avLst/>
          </a:prstGeom>
        </p:spPr>
      </p:pic>
      <p:sp>
        <p:nvSpPr>
          <p:cNvPr id="5" name="TextBox 4"/>
          <p:cNvSpPr txBox="1"/>
          <p:nvPr/>
        </p:nvSpPr>
        <p:spPr>
          <a:xfrm>
            <a:off x="323528" y="6093296"/>
            <a:ext cx="5004048" cy="646331"/>
          </a:xfrm>
          <a:prstGeom prst="rect">
            <a:avLst/>
          </a:prstGeom>
          <a:noFill/>
        </p:spPr>
        <p:txBody>
          <a:bodyPr wrap="square" rtlCol="0">
            <a:spAutoFit/>
          </a:bodyPr>
          <a:lstStyle/>
          <a:p>
            <a:r>
              <a:rPr lang="en-AU" i="1" dirty="0" smtClean="0"/>
              <a:t>Funded </a:t>
            </a:r>
            <a:r>
              <a:rPr lang="en-AU" i="1" dirty="0"/>
              <a:t>by </a:t>
            </a:r>
            <a:r>
              <a:rPr lang="en-AU" i="1" dirty="0" smtClean="0"/>
              <a:t>the </a:t>
            </a:r>
            <a:r>
              <a:rPr lang="en-AU" i="1" dirty="0"/>
              <a:t>Australian Government Office for Learning and Teaching. </a:t>
            </a:r>
            <a:endParaRPr lang="en-AU" dirty="0"/>
          </a:p>
        </p:txBody>
      </p:sp>
    </p:spTree>
    <p:extLst>
      <p:ext uri="{BB962C8B-B14F-4D97-AF65-F5344CB8AC3E}">
        <p14:creationId xmlns:p14="http://schemas.microsoft.com/office/powerpoint/2010/main" val="10914827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AU" sz="3600" b="1" dirty="0" smtClean="0"/>
              <a:t>Essay Chef</a:t>
            </a:r>
            <a:endParaRPr lang="en-AU" sz="3600" b="1" dirty="0"/>
          </a:p>
        </p:txBody>
      </p:sp>
      <p:pic>
        <p:nvPicPr>
          <p:cNvPr id="4" name="Content Placeholder 3">
            <a:hlinkClick r:id="rId3"/>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1524000" y="2148681"/>
            <a:ext cx="6080000" cy="3420000"/>
          </a:xfrm>
        </p:spPr>
      </p:pic>
      <p:sp>
        <p:nvSpPr>
          <p:cNvPr id="5" name="TextBox 4"/>
          <p:cNvSpPr txBox="1"/>
          <p:nvPr/>
        </p:nvSpPr>
        <p:spPr>
          <a:xfrm>
            <a:off x="2368624" y="5569495"/>
            <a:ext cx="6019800" cy="307777"/>
          </a:xfrm>
          <a:prstGeom prst="rect">
            <a:avLst/>
          </a:prstGeom>
          <a:noFill/>
        </p:spPr>
        <p:txBody>
          <a:bodyPr wrap="square" rtlCol="0">
            <a:spAutoFit/>
          </a:bodyPr>
          <a:lstStyle/>
          <a:p>
            <a:r>
              <a:rPr lang="en-AU" sz="1400" dirty="0" smtClean="0"/>
              <a:t>Please click </a:t>
            </a:r>
            <a:r>
              <a:rPr lang="en-AU" sz="1400" dirty="0" smtClean="0"/>
              <a:t>on the </a:t>
            </a:r>
            <a:r>
              <a:rPr lang="en-AU" sz="1400" dirty="0" smtClean="0"/>
              <a:t>photo above to go to the </a:t>
            </a:r>
            <a:r>
              <a:rPr lang="en-AU" sz="1400" i="1" dirty="0" smtClean="0"/>
              <a:t>Essay Chef</a:t>
            </a:r>
            <a:r>
              <a:rPr lang="en-AU" sz="1400" dirty="0" smtClean="0"/>
              <a:t> </a:t>
            </a:r>
            <a:r>
              <a:rPr lang="en-AU" sz="1400" dirty="0" smtClean="0"/>
              <a:t>video</a:t>
            </a:r>
            <a:endParaRPr lang="en-AU" sz="1400" dirty="0"/>
          </a:p>
        </p:txBody>
      </p:sp>
    </p:spTree>
    <p:extLst>
      <p:ext uri="{BB962C8B-B14F-4D97-AF65-F5344CB8AC3E}">
        <p14:creationId xmlns:p14="http://schemas.microsoft.com/office/powerpoint/2010/main" val="29565506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AU" sz="3600" b="1" dirty="0" smtClean="0"/>
              <a:t>What did Gordon do wrong?</a:t>
            </a:r>
            <a:endParaRPr lang="en-AU" sz="3600" b="1" dirty="0"/>
          </a:p>
        </p:txBody>
      </p:sp>
      <p:sp>
        <p:nvSpPr>
          <p:cNvPr id="3" name="Content Placeholder 2"/>
          <p:cNvSpPr>
            <a:spLocks noGrp="1"/>
          </p:cNvSpPr>
          <p:nvPr>
            <p:ph idx="1"/>
          </p:nvPr>
        </p:nvSpPr>
        <p:spPr/>
        <p:txBody>
          <a:bodyPr/>
          <a:lstStyle/>
          <a:p>
            <a:pPr marL="0" indent="0">
              <a:buNone/>
            </a:pPr>
            <a:endParaRPr lang="en-AU" dirty="0"/>
          </a:p>
        </p:txBody>
      </p:sp>
    </p:spTree>
    <p:extLst>
      <p:ext uri="{BB962C8B-B14F-4D97-AF65-F5344CB8AC3E}">
        <p14:creationId xmlns:p14="http://schemas.microsoft.com/office/powerpoint/2010/main" val="2781179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419056" cy="1143000"/>
          </a:xfrm>
        </p:spPr>
        <p:txBody>
          <a:bodyPr>
            <a:noAutofit/>
          </a:bodyPr>
          <a:lstStyle/>
          <a:p>
            <a:pPr algn="l"/>
            <a:r>
              <a:rPr lang="en-AU" sz="3600" b="1" dirty="0" smtClean="0"/>
              <a:t>What do you need to consider when writing an essay?</a:t>
            </a:r>
            <a:endParaRPr lang="en-AU" sz="3600" b="1" dirty="0"/>
          </a:p>
        </p:txBody>
      </p:sp>
      <p:sp>
        <p:nvSpPr>
          <p:cNvPr id="3" name="Content Placeholder 2"/>
          <p:cNvSpPr>
            <a:spLocks noGrp="1"/>
          </p:cNvSpPr>
          <p:nvPr>
            <p:ph idx="1"/>
          </p:nvPr>
        </p:nvSpPr>
        <p:spPr/>
        <p:txBody>
          <a:bodyPr/>
          <a:lstStyle/>
          <a:p>
            <a:pPr marL="0" indent="0">
              <a:buNone/>
            </a:pPr>
            <a:endParaRPr lang="en-AU" dirty="0"/>
          </a:p>
        </p:txBody>
      </p:sp>
      <p:sp>
        <p:nvSpPr>
          <p:cNvPr id="4" name="TextBox 3"/>
          <p:cNvSpPr txBox="1"/>
          <p:nvPr/>
        </p:nvSpPr>
        <p:spPr>
          <a:xfrm>
            <a:off x="1039406" y="2132856"/>
            <a:ext cx="1371619" cy="461665"/>
          </a:xfrm>
          <a:prstGeom prst="rect">
            <a:avLst/>
          </a:prstGeom>
          <a:solidFill>
            <a:srgbClr val="FFC000"/>
          </a:solidFill>
        </p:spPr>
        <p:txBody>
          <a:bodyPr wrap="square" rtlCol="0">
            <a:spAutoFit/>
          </a:bodyPr>
          <a:lstStyle/>
          <a:p>
            <a:r>
              <a:rPr lang="en-AU" sz="2400" dirty="0" smtClean="0"/>
              <a:t>structure</a:t>
            </a:r>
            <a:r>
              <a:rPr lang="en-AU" dirty="0" smtClean="0"/>
              <a:t> </a:t>
            </a:r>
            <a:endParaRPr lang="en-AU" dirty="0"/>
          </a:p>
        </p:txBody>
      </p:sp>
      <p:sp>
        <p:nvSpPr>
          <p:cNvPr id="6" name="TextBox 5"/>
          <p:cNvSpPr txBox="1"/>
          <p:nvPr/>
        </p:nvSpPr>
        <p:spPr>
          <a:xfrm>
            <a:off x="4283968" y="3179876"/>
            <a:ext cx="1440160" cy="461665"/>
          </a:xfrm>
          <a:prstGeom prst="rect">
            <a:avLst/>
          </a:prstGeom>
          <a:solidFill>
            <a:srgbClr val="C00000"/>
          </a:solidFill>
        </p:spPr>
        <p:txBody>
          <a:bodyPr wrap="square" rtlCol="0">
            <a:spAutoFit/>
          </a:bodyPr>
          <a:lstStyle/>
          <a:p>
            <a:r>
              <a:rPr lang="en-AU" sz="2400" dirty="0" smtClean="0"/>
              <a:t>argument</a:t>
            </a:r>
            <a:r>
              <a:rPr lang="en-AU" dirty="0" smtClean="0"/>
              <a:t> </a:t>
            </a:r>
            <a:endParaRPr lang="en-AU" dirty="0"/>
          </a:p>
        </p:txBody>
      </p:sp>
      <p:sp>
        <p:nvSpPr>
          <p:cNvPr id="7" name="TextBox 6"/>
          <p:cNvSpPr txBox="1"/>
          <p:nvPr/>
        </p:nvSpPr>
        <p:spPr>
          <a:xfrm>
            <a:off x="6372200" y="2949044"/>
            <a:ext cx="1656184" cy="461665"/>
          </a:xfrm>
          <a:prstGeom prst="rect">
            <a:avLst/>
          </a:prstGeom>
          <a:solidFill>
            <a:srgbClr val="FFFF00"/>
          </a:solidFill>
        </p:spPr>
        <p:txBody>
          <a:bodyPr wrap="square" rtlCol="0">
            <a:spAutoFit/>
          </a:bodyPr>
          <a:lstStyle/>
          <a:p>
            <a:r>
              <a:rPr lang="en-AU" sz="2400" dirty="0" smtClean="0"/>
              <a:t>paragraphs</a:t>
            </a:r>
            <a:endParaRPr lang="en-AU" sz="2400" dirty="0"/>
          </a:p>
        </p:txBody>
      </p:sp>
      <p:sp>
        <p:nvSpPr>
          <p:cNvPr id="8" name="TextBox 7"/>
          <p:cNvSpPr txBox="1"/>
          <p:nvPr/>
        </p:nvSpPr>
        <p:spPr>
          <a:xfrm>
            <a:off x="4029472" y="2052232"/>
            <a:ext cx="1297440" cy="461665"/>
          </a:xfrm>
          <a:prstGeom prst="rect">
            <a:avLst/>
          </a:prstGeom>
          <a:solidFill>
            <a:srgbClr val="92D050"/>
          </a:solidFill>
        </p:spPr>
        <p:txBody>
          <a:bodyPr wrap="square" rtlCol="0">
            <a:spAutoFit/>
          </a:bodyPr>
          <a:lstStyle/>
          <a:p>
            <a:r>
              <a:rPr lang="en-AU" sz="2400" dirty="0" smtClean="0"/>
              <a:t>research</a:t>
            </a:r>
            <a:endParaRPr lang="en-AU" sz="2400" dirty="0"/>
          </a:p>
        </p:txBody>
      </p:sp>
      <p:sp>
        <p:nvSpPr>
          <p:cNvPr id="9" name="TextBox 8"/>
          <p:cNvSpPr txBox="1"/>
          <p:nvPr/>
        </p:nvSpPr>
        <p:spPr>
          <a:xfrm>
            <a:off x="1725216" y="2958480"/>
            <a:ext cx="1190600" cy="461665"/>
          </a:xfrm>
          <a:prstGeom prst="rect">
            <a:avLst/>
          </a:prstGeom>
          <a:solidFill>
            <a:srgbClr val="00B0F0"/>
          </a:solidFill>
        </p:spPr>
        <p:txBody>
          <a:bodyPr wrap="square" rtlCol="0">
            <a:spAutoFit/>
          </a:bodyPr>
          <a:lstStyle/>
          <a:p>
            <a:r>
              <a:rPr lang="en-AU" sz="2400" dirty="0" smtClean="0"/>
              <a:t>content</a:t>
            </a:r>
            <a:endParaRPr lang="en-AU" sz="2400" dirty="0"/>
          </a:p>
        </p:txBody>
      </p:sp>
      <p:sp>
        <p:nvSpPr>
          <p:cNvPr id="10" name="TextBox 9"/>
          <p:cNvSpPr txBox="1"/>
          <p:nvPr/>
        </p:nvSpPr>
        <p:spPr>
          <a:xfrm>
            <a:off x="5724128" y="4237637"/>
            <a:ext cx="1800200" cy="461665"/>
          </a:xfrm>
          <a:prstGeom prst="rect">
            <a:avLst/>
          </a:prstGeom>
          <a:solidFill>
            <a:srgbClr val="FF3399"/>
          </a:solidFill>
        </p:spPr>
        <p:txBody>
          <a:bodyPr wrap="square" rtlCol="0">
            <a:spAutoFit/>
          </a:bodyPr>
          <a:lstStyle/>
          <a:p>
            <a:r>
              <a:rPr lang="en-AU" sz="2400" dirty="0" smtClean="0"/>
              <a:t>proofreading</a:t>
            </a:r>
            <a:r>
              <a:rPr lang="en-AU" dirty="0" smtClean="0"/>
              <a:t> </a:t>
            </a:r>
            <a:endParaRPr lang="en-AU" dirty="0"/>
          </a:p>
        </p:txBody>
      </p:sp>
      <p:sp>
        <p:nvSpPr>
          <p:cNvPr id="11" name="TextBox 10"/>
          <p:cNvSpPr txBox="1"/>
          <p:nvPr/>
        </p:nvSpPr>
        <p:spPr>
          <a:xfrm>
            <a:off x="1043608" y="3840723"/>
            <a:ext cx="1276908" cy="461665"/>
          </a:xfrm>
          <a:prstGeom prst="rect">
            <a:avLst/>
          </a:prstGeom>
          <a:solidFill>
            <a:srgbClr val="9999FF"/>
          </a:solidFill>
        </p:spPr>
        <p:txBody>
          <a:bodyPr wrap="square" rtlCol="0">
            <a:spAutoFit/>
          </a:bodyPr>
          <a:lstStyle/>
          <a:p>
            <a:r>
              <a:rPr lang="en-AU" sz="2400" dirty="0" smtClean="0"/>
              <a:t>drafting</a:t>
            </a:r>
            <a:endParaRPr lang="en-AU" sz="2400" dirty="0"/>
          </a:p>
        </p:txBody>
      </p:sp>
      <p:sp>
        <p:nvSpPr>
          <p:cNvPr id="12" name="TextBox 11"/>
          <p:cNvSpPr txBox="1"/>
          <p:nvPr/>
        </p:nvSpPr>
        <p:spPr>
          <a:xfrm>
            <a:off x="3201704" y="4096157"/>
            <a:ext cx="1655536" cy="461665"/>
          </a:xfrm>
          <a:prstGeom prst="rect">
            <a:avLst/>
          </a:prstGeom>
          <a:solidFill>
            <a:srgbClr val="CCECFF"/>
          </a:solidFill>
        </p:spPr>
        <p:txBody>
          <a:bodyPr wrap="square" rtlCol="0">
            <a:spAutoFit/>
          </a:bodyPr>
          <a:lstStyle/>
          <a:p>
            <a:r>
              <a:rPr lang="en-AU" sz="2400" dirty="0" smtClean="0"/>
              <a:t>referencing</a:t>
            </a:r>
            <a:endParaRPr lang="en-AU" sz="2400" dirty="0"/>
          </a:p>
        </p:txBody>
      </p:sp>
      <p:sp>
        <p:nvSpPr>
          <p:cNvPr id="13" name="TextBox 12"/>
          <p:cNvSpPr txBox="1"/>
          <p:nvPr/>
        </p:nvSpPr>
        <p:spPr>
          <a:xfrm>
            <a:off x="1998829" y="4899472"/>
            <a:ext cx="1729964" cy="461665"/>
          </a:xfrm>
          <a:prstGeom prst="rect">
            <a:avLst/>
          </a:prstGeom>
          <a:solidFill>
            <a:srgbClr val="00FFCC"/>
          </a:solidFill>
        </p:spPr>
        <p:txBody>
          <a:bodyPr wrap="square" rtlCol="0">
            <a:spAutoFit/>
          </a:bodyPr>
          <a:lstStyle/>
          <a:p>
            <a:r>
              <a:rPr lang="en-AU" sz="2400" dirty="0" smtClean="0"/>
              <a:t>introduction</a:t>
            </a:r>
            <a:endParaRPr lang="en-AU" sz="2400" dirty="0"/>
          </a:p>
        </p:txBody>
      </p:sp>
      <p:sp>
        <p:nvSpPr>
          <p:cNvPr id="14" name="TextBox 13"/>
          <p:cNvSpPr txBox="1"/>
          <p:nvPr/>
        </p:nvSpPr>
        <p:spPr>
          <a:xfrm>
            <a:off x="6228184" y="5153205"/>
            <a:ext cx="2160240" cy="830997"/>
          </a:xfrm>
          <a:prstGeom prst="rect">
            <a:avLst/>
          </a:prstGeom>
          <a:solidFill>
            <a:srgbClr val="FFFFFF"/>
          </a:solidFill>
        </p:spPr>
        <p:txBody>
          <a:bodyPr wrap="square" rtlCol="0">
            <a:spAutoFit/>
          </a:bodyPr>
          <a:lstStyle/>
          <a:p>
            <a:r>
              <a:rPr lang="en-AU" sz="2400" dirty="0"/>
              <a:t>i</a:t>
            </a:r>
            <a:r>
              <a:rPr lang="en-AU" sz="2400" dirty="0" smtClean="0"/>
              <a:t>ncorporating your own voice</a:t>
            </a:r>
            <a:endParaRPr lang="en-AU" sz="2400" dirty="0"/>
          </a:p>
        </p:txBody>
      </p:sp>
      <p:sp>
        <p:nvSpPr>
          <p:cNvPr id="17" name="TextBox 16"/>
          <p:cNvSpPr txBox="1"/>
          <p:nvPr/>
        </p:nvSpPr>
        <p:spPr>
          <a:xfrm>
            <a:off x="3814744" y="5568703"/>
            <a:ext cx="1512168" cy="461665"/>
          </a:xfrm>
          <a:prstGeom prst="rect">
            <a:avLst/>
          </a:prstGeom>
          <a:solidFill>
            <a:srgbClr val="CCCC00"/>
          </a:solidFill>
        </p:spPr>
        <p:txBody>
          <a:bodyPr wrap="square" rtlCol="0">
            <a:spAutoFit/>
          </a:bodyPr>
          <a:lstStyle/>
          <a:p>
            <a:r>
              <a:rPr lang="en-AU" sz="2400" dirty="0" smtClean="0"/>
              <a:t>conclusion</a:t>
            </a:r>
            <a:endParaRPr lang="en-AU" sz="2400" dirty="0"/>
          </a:p>
        </p:txBody>
      </p:sp>
      <p:sp>
        <p:nvSpPr>
          <p:cNvPr id="19" name="TextBox 18"/>
          <p:cNvSpPr txBox="1"/>
          <p:nvPr/>
        </p:nvSpPr>
        <p:spPr>
          <a:xfrm>
            <a:off x="6611505" y="1825678"/>
            <a:ext cx="1416879" cy="461665"/>
          </a:xfrm>
          <a:prstGeom prst="rect">
            <a:avLst/>
          </a:prstGeom>
          <a:solidFill>
            <a:srgbClr val="6699FF"/>
          </a:solidFill>
        </p:spPr>
        <p:txBody>
          <a:bodyPr wrap="square" rtlCol="0">
            <a:spAutoFit/>
          </a:bodyPr>
          <a:lstStyle/>
          <a:p>
            <a:r>
              <a:rPr lang="en-AU" sz="2400" dirty="0"/>
              <a:t>t</a:t>
            </a:r>
            <a:r>
              <a:rPr lang="en-AU" sz="2400" dirty="0" smtClean="0"/>
              <a:t>opic/title</a:t>
            </a:r>
            <a:endParaRPr lang="en-AU" sz="2400" dirty="0"/>
          </a:p>
        </p:txBody>
      </p:sp>
    </p:spTree>
    <p:extLst>
      <p:ext uri="{BB962C8B-B14F-4D97-AF65-F5344CB8AC3E}">
        <p14:creationId xmlns:p14="http://schemas.microsoft.com/office/powerpoint/2010/main" val="3032265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P spid="9" grpId="0" animBg="1"/>
      <p:bldP spid="10" grpId="0" animBg="1"/>
      <p:bldP spid="11" grpId="0" animBg="1"/>
      <p:bldP spid="12" grpId="0" animBg="1"/>
      <p:bldP spid="13" grpId="0" animBg="1"/>
      <p:bldP spid="14" grpId="0" animBg="1"/>
      <p:bldP spid="17" grpId="0" animBg="1"/>
      <p:bldP spid="1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491064" cy="1143000"/>
          </a:xfrm>
        </p:spPr>
        <p:txBody>
          <a:bodyPr>
            <a:normAutofit fontScale="90000"/>
          </a:bodyPr>
          <a:lstStyle/>
          <a:p>
            <a:pPr algn="l"/>
            <a:r>
              <a:rPr lang="en-AU" sz="3600" b="1" dirty="0" smtClean="0"/>
              <a:t>Referencing while maintaining your own voice</a:t>
            </a:r>
            <a:endParaRPr lang="en-AU" sz="3600" b="1" dirty="0"/>
          </a:p>
        </p:txBody>
      </p:sp>
      <p:sp>
        <p:nvSpPr>
          <p:cNvPr id="3" name="Slide Number Placeholder 2"/>
          <p:cNvSpPr>
            <a:spLocks noGrp="1"/>
          </p:cNvSpPr>
          <p:nvPr>
            <p:ph type="sldNum" sz="quarter" idx="12"/>
          </p:nvPr>
        </p:nvSpPr>
        <p:spPr/>
        <p:txBody>
          <a:bodyPr/>
          <a:lstStyle/>
          <a:p>
            <a:fld id="{2628BEF5-18D8-4E16-B9BA-84AC9F0FE1BD}" type="slidenum">
              <a:rPr lang="en-AU" smtClean="0"/>
              <a:t>6</a:t>
            </a:fld>
            <a:endParaRPr lang="en-AU" dirty="0"/>
          </a:p>
        </p:txBody>
      </p:sp>
      <p:sp>
        <p:nvSpPr>
          <p:cNvPr id="4" name="Content Placeholder 3"/>
          <p:cNvSpPr>
            <a:spLocks noGrp="1"/>
          </p:cNvSpPr>
          <p:nvPr>
            <p:ph sz="quarter" idx="1"/>
          </p:nvPr>
        </p:nvSpPr>
        <p:spPr/>
        <p:txBody>
          <a:bodyPr/>
          <a:lstStyle/>
          <a:p>
            <a:r>
              <a:rPr lang="en-AU" dirty="0" smtClean="0"/>
              <a:t>So many referencing styles</a:t>
            </a:r>
          </a:p>
          <a:p>
            <a:r>
              <a:rPr lang="en-AU" dirty="0" smtClean="0"/>
              <a:t>Paraphrasing</a:t>
            </a:r>
          </a:p>
          <a:p>
            <a:r>
              <a:rPr lang="en-AU" dirty="0" smtClean="0"/>
              <a:t>Quoting</a:t>
            </a:r>
          </a:p>
          <a:p>
            <a:endParaRPr lang="en-AU" dirty="0"/>
          </a:p>
          <a:p>
            <a:pPr marL="0" indent="0">
              <a:buNone/>
            </a:pPr>
            <a:r>
              <a:rPr lang="en-AU" dirty="0" smtClean="0"/>
              <a:t>How do we incorporate paraphrases and quotes, but still be in charge of the essay?</a:t>
            </a:r>
          </a:p>
          <a:p>
            <a:endParaRPr lang="en-AU" dirty="0"/>
          </a:p>
          <a:p>
            <a:pPr marL="0" indent="0">
              <a:buNone/>
            </a:pPr>
            <a:endParaRPr lang="en-AU" dirty="0" smtClean="0"/>
          </a:p>
          <a:p>
            <a:endParaRPr lang="en-AU" dirty="0"/>
          </a:p>
        </p:txBody>
      </p:sp>
    </p:spTree>
    <p:extLst>
      <p:ext uri="{BB962C8B-B14F-4D97-AF65-F5344CB8AC3E}">
        <p14:creationId xmlns:p14="http://schemas.microsoft.com/office/powerpoint/2010/main" val="39849471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419056" cy="1143000"/>
          </a:xfrm>
        </p:spPr>
        <p:txBody>
          <a:bodyPr>
            <a:normAutofit fontScale="90000"/>
          </a:bodyPr>
          <a:lstStyle/>
          <a:p>
            <a:pPr algn="l"/>
            <a:r>
              <a:rPr lang="en-AU" sz="3600" b="1" dirty="0" smtClean="0"/>
              <a:t>Including other voices - author prominent</a:t>
            </a:r>
            <a:endParaRPr lang="en-AU" sz="3600" b="1" dirty="0"/>
          </a:p>
        </p:txBody>
      </p:sp>
      <p:sp>
        <p:nvSpPr>
          <p:cNvPr id="3" name="Slide Number Placeholder 2"/>
          <p:cNvSpPr>
            <a:spLocks noGrp="1"/>
          </p:cNvSpPr>
          <p:nvPr>
            <p:ph type="sldNum" sz="quarter" idx="12"/>
          </p:nvPr>
        </p:nvSpPr>
        <p:spPr/>
        <p:txBody>
          <a:bodyPr/>
          <a:lstStyle/>
          <a:p>
            <a:fld id="{2628BEF5-18D8-4E16-B9BA-84AC9F0FE1BD}" type="slidenum">
              <a:rPr lang="en-AU" smtClean="0"/>
              <a:t>7</a:t>
            </a:fld>
            <a:endParaRPr lang="en-AU" dirty="0"/>
          </a:p>
        </p:txBody>
      </p:sp>
      <p:sp>
        <p:nvSpPr>
          <p:cNvPr id="4" name="Content Placeholder 3"/>
          <p:cNvSpPr>
            <a:spLocks noGrp="1"/>
          </p:cNvSpPr>
          <p:nvPr>
            <p:ph sz="quarter" idx="1"/>
          </p:nvPr>
        </p:nvSpPr>
        <p:spPr/>
        <p:txBody>
          <a:bodyPr>
            <a:noAutofit/>
          </a:bodyPr>
          <a:lstStyle/>
          <a:p>
            <a:pPr marL="0" indent="0">
              <a:buNone/>
            </a:pPr>
            <a:r>
              <a:rPr lang="en-AU" sz="2400" dirty="0" smtClean="0">
                <a:solidFill>
                  <a:srgbClr val="FF0000"/>
                </a:solidFill>
              </a:rPr>
              <a:t>Parker</a:t>
            </a:r>
            <a:r>
              <a:rPr lang="en-AU" sz="2400" dirty="0">
                <a:solidFill>
                  <a:srgbClr val="FF0000"/>
                </a:solidFill>
              </a:rPr>
              <a:t>, </a:t>
            </a:r>
            <a:r>
              <a:rPr lang="en-AU" sz="2400" dirty="0" smtClean="0">
                <a:solidFill>
                  <a:srgbClr val="FF0000"/>
                </a:solidFill>
              </a:rPr>
              <a:t>Parker</a:t>
            </a:r>
            <a:r>
              <a:rPr lang="en-AU" sz="2400" dirty="0">
                <a:solidFill>
                  <a:srgbClr val="FF0000"/>
                </a:solidFill>
              </a:rPr>
              <a:t> </a:t>
            </a:r>
            <a:r>
              <a:rPr lang="en-AU" sz="2400" dirty="0" smtClean="0">
                <a:solidFill>
                  <a:srgbClr val="FF0000"/>
                </a:solidFill>
              </a:rPr>
              <a:t>and Brotchie</a:t>
            </a:r>
            <a:r>
              <a:rPr lang="en-AU" sz="2400" dirty="0">
                <a:solidFill>
                  <a:srgbClr val="FF0000"/>
                </a:solidFill>
              </a:rPr>
              <a:t> </a:t>
            </a:r>
            <a:r>
              <a:rPr lang="en-AU" sz="2400" dirty="0" smtClean="0"/>
              <a:t>(2006</a:t>
            </a:r>
            <a:r>
              <a:rPr lang="en-AU" sz="2400" dirty="0"/>
              <a:t>) </a:t>
            </a:r>
            <a:r>
              <a:rPr lang="en-AU" sz="2400" dirty="0" smtClean="0"/>
              <a:t>say that </a:t>
            </a:r>
            <a:r>
              <a:rPr lang="en-AU" sz="2400" dirty="0"/>
              <a:t>high carbohydrate foods such as chocolate do have a ‘feel good’ effect. </a:t>
            </a:r>
            <a:r>
              <a:rPr lang="en-AU" sz="2400" dirty="0" smtClean="0"/>
              <a:t> Moreover</a:t>
            </a:r>
            <a:r>
              <a:rPr lang="en-AU" sz="2400" dirty="0"/>
              <a:t>, </a:t>
            </a:r>
            <a:r>
              <a:rPr lang="en-AU" sz="2400" dirty="0" smtClean="0"/>
              <a:t> </a:t>
            </a:r>
            <a:r>
              <a:rPr lang="en-AU" sz="2400" dirty="0" smtClean="0">
                <a:solidFill>
                  <a:srgbClr val="FF0000"/>
                </a:solidFill>
              </a:rPr>
              <a:t>Scholey </a:t>
            </a:r>
            <a:r>
              <a:rPr lang="en-AU" sz="2400" dirty="0">
                <a:solidFill>
                  <a:srgbClr val="FF0000"/>
                </a:solidFill>
              </a:rPr>
              <a:t>and Owen </a:t>
            </a:r>
            <a:r>
              <a:rPr lang="en-AU" sz="2400" dirty="0"/>
              <a:t>(2013) in a systematic review of the literature in the </a:t>
            </a:r>
            <a:r>
              <a:rPr lang="en-AU" sz="2400" dirty="0" smtClean="0"/>
              <a:t>field, </a:t>
            </a:r>
            <a:r>
              <a:rPr lang="en-AU" sz="2400" dirty="0"/>
              <a:t>point to several studies, such as </a:t>
            </a:r>
            <a:r>
              <a:rPr lang="en-AU" sz="2400" dirty="0">
                <a:solidFill>
                  <a:srgbClr val="FF0000"/>
                </a:solidFill>
              </a:rPr>
              <a:t>Macht and Dettmer </a:t>
            </a:r>
            <a:r>
              <a:rPr lang="en-AU" sz="2400" dirty="0"/>
              <a:t>(2006) and </a:t>
            </a:r>
            <a:r>
              <a:rPr lang="en-AU" sz="2400" dirty="0">
                <a:solidFill>
                  <a:srgbClr val="FF0000"/>
                </a:solidFill>
              </a:rPr>
              <a:t>Macht </a:t>
            </a:r>
            <a:r>
              <a:rPr lang="en-AU" sz="2400" dirty="0" smtClean="0">
                <a:solidFill>
                  <a:srgbClr val="FF0000"/>
                </a:solidFill>
              </a:rPr>
              <a:t>and </a:t>
            </a:r>
            <a:r>
              <a:rPr lang="en-AU" sz="2400" dirty="0">
                <a:solidFill>
                  <a:srgbClr val="FF0000"/>
                </a:solidFill>
              </a:rPr>
              <a:t>Mueller </a:t>
            </a:r>
            <a:r>
              <a:rPr lang="en-AU" sz="2400" dirty="0"/>
              <a:t>(2007</a:t>
            </a:r>
            <a:r>
              <a:rPr lang="en-AU" sz="2400" dirty="0" smtClean="0"/>
              <a:t>), </a:t>
            </a:r>
            <a:r>
              <a:rPr lang="en-AU" sz="2400" dirty="0"/>
              <a:t>which appear to confirm this effect. </a:t>
            </a:r>
            <a:r>
              <a:rPr lang="en-AU" sz="2400" dirty="0" smtClean="0"/>
              <a:t> </a:t>
            </a:r>
            <a:r>
              <a:rPr lang="en-AU" sz="2400" dirty="0" smtClean="0">
                <a:solidFill>
                  <a:srgbClr val="FF0000"/>
                </a:solidFill>
              </a:rPr>
              <a:t>Parker</a:t>
            </a:r>
            <a:r>
              <a:rPr lang="en-AU" sz="2400" dirty="0">
                <a:solidFill>
                  <a:srgbClr val="FF0000"/>
                </a:solidFill>
              </a:rPr>
              <a:t>, Parker and Brotchie </a:t>
            </a:r>
            <a:r>
              <a:rPr lang="en-AU" sz="2400" dirty="0"/>
              <a:t>(2006, p. 150) </a:t>
            </a:r>
            <a:r>
              <a:rPr lang="en-AU" sz="2400" dirty="0" smtClean="0"/>
              <a:t>note that the </a:t>
            </a:r>
            <a:r>
              <a:rPr lang="en-AU" sz="2400" dirty="0"/>
              <a:t>mood effects of chocolate “are as ephemeral as holding a chocolate in one’s mouth”. </a:t>
            </a:r>
            <a:r>
              <a:rPr lang="en-AU" sz="2400" dirty="0" smtClean="0">
                <a:solidFill>
                  <a:srgbClr val="FF0000"/>
                </a:solidFill>
              </a:rPr>
              <a:t>Macht </a:t>
            </a:r>
            <a:r>
              <a:rPr lang="en-AU" sz="2400" dirty="0">
                <a:solidFill>
                  <a:srgbClr val="FF0000"/>
                </a:solidFill>
              </a:rPr>
              <a:t>and Dettmer </a:t>
            </a:r>
            <a:r>
              <a:rPr lang="en-AU" sz="2400" dirty="0"/>
              <a:t>(2006) </a:t>
            </a:r>
            <a:r>
              <a:rPr lang="en-AU" sz="2400" dirty="0" smtClean="0"/>
              <a:t>have done research on  longer </a:t>
            </a:r>
            <a:r>
              <a:rPr lang="en-AU" sz="2400" dirty="0"/>
              <a:t>term mood affecting influences of chocolate. </a:t>
            </a:r>
            <a:r>
              <a:rPr lang="en-AU" sz="2400" dirty="0" smtClean="0">
                <a:solidFill>
                  <a:srgbClr val="FF0000"/>
                </a:solidFill>
              </a:rPr>
              <a:t>Macht </a:t>
            </a:r>
            <a:r>
              <a:rPr lang="en-AU" sz="2400" dirty="0">
                <a:solidFill>
                  <a:srgbClr val="FF0000"/>
                </a:solidFill>
              </a:rPr>
              <a:t>and Dettmer </a:t>
            </a:r>
            <a:r>
              <a:rPr lang="en-AU" sz="2400" dirty="0"/>
              <a:t>(</a:t>
            </a:r>
            <a:r>
              <a:rPr lang="en-AU" sz="2400" dirty="0" smtClean="0"/>
              <a:t>2006) also study stress that “temporal </a:t>
            </a:r>
            <a:r>
              <a:rPr lang="en-AU" sz="2400" dirty="0"/>
              <a:t>tracking of [both] positive and negative emotions” (p.335)  before and after consuming chocolate in future studies could help in further understanding the ‘feel good’ effect and more negative emotions.</a:t>
            </a:r>
          </a:p>
          <a:p>
            <a:endParaRPr lang="en-AU" sz="2000" dirty="0"/>
          </a:p>
        </p:txBody>
      </p:sp>
    </p:spTree>
    <p:extLst>
      <p:ext uri="{BB962C8B-B14F-4D97-AF65-F5344CB8AC3E}">
        <p14:creationId xmlns:p14="http://schemas.microsoft.com/office/powerpoint/2010/main" val="8680399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419056" cy="1143000"/>
          </a:xfrm>
        </p:spPr>
        <p:txBody>
          <a:bodyPr>
            <a:normAutofit fontScale="90000"/>
          </a:bodyPr>
          <a:lstStyle/>
          <a:p>
            <a:pPr algn="l"/>
            <a:r>
              <a:rPr lang="en-AU" sz="3600" b="1" dirty="0" smtClean="0"/>
              <a:t>Including other voices - idea prominent</a:t>
            </a:r>
            <a:endParaRPr lang="en-AU" sz="3600" dirty="0"/>
          </a:p>
        </p:txBody>
      </p:sp>
      <p:sp>
        <p:nvSpPr>
          <p:cNvPr id="3" name="Slide Number Placeholder 2"/>
          <p:cNvSpPr>
            <a:spLocks noGrp="1"/>
          </p:cNvSpPr>
          <p:nvPr>
            <p:ph type="sldNum" sz="quarter" idx="12"/>
          </p:nvPr>
        </p:nvSpPr>
        <p:spPr/>
        <p:txBody>
          <a:bodyPr/>
          <a:lstStyle/>
          <a:p>
            <a:fld id="{2628BEF5-18D8-4E16-B9BA-84AC9F0FE1BD}" type="slidenum">
              <a:rPr lang="en-AU" smtClean="0"/>
              <a:t>8</a:t>
            </a:fld>
            <a:endParaRPr lang="en-AU" dirty="0"/>
          </a:p>
        </p:txBody>
      </p:sp>
      <p:sp>
        <p:nvSpPr>
          <p:cNvPr id="4" name="Content Placeholder 3"/>
          <p:cNvSpPr>
            <a:spLocks noGrp="1"/>
          </p:cNvSpPr>
          <p:nvPr>
            <p:ph sz="quarter" idx="1"/>
          </p:nvPr>
        </p:nvSpPr>
        <p:spPr>
          <a:xfrm>
            <a:off x="467544" y="1412776"/>
            <a:ext cx="8229600" cy="4525963"/>
          </a:xfrm>
        </p:spPr>
        <p:txBody>
          <a:bodyPr>
            <a:noAutofit/>
          </a:bodyPr>
          <a:lstStyle/>
          <a:p>
            <a:pPr marL="0" indent="0">
              <a:buNone/>
            </a:pPr>
            <a:r>
              <a:rPr lang="en-AU" sz="2400" dirty="0"/>
              <a:t>Consumption of chocolate is something that many enjoy, and there is evidence </a:t>
            </a:r>
            <a:r>
              <a:rPr lang="en-AU" sz="2400" dirty="0">
                <a:solidFill>
                  <a:srgbClr val="FF0000"/>
                </a:solidFill>
              </a:rPr>
              <a:t>(Parker, Parker, &amp; Brotchie, 2006) </a:t>
            </a:r>
            <a:r>
              <a:rPr lang="en-AU" sz="2400" dirty="0"/>
              <a:t>that high carbohydrate foods such as chocolate do have a ‘feel good’ effect. </a:t>
            </a:r>
            <a:r>
              <a:rPr lang="en-AU" sz="2400" dirty="0" smtClean="0"/>
              <a:t> Moreover</a:t>
            </a:r>
            <a:r>
              <a:rPr lang="en-AU" sz="2400" dirty="0"/>
              <a:t>, </a:t>
            </a:r>
            <a:r>
              <a:rPr lang="en-AU" sz="2400" dirty="0">
                <a:solidFill>
                  <a:srgbClr val="FF0000"/>
                </a:solidFill>
              </a:rPr>
              <a:t>Scholey and Owen (2013) </a:t>
            </a:r>
            <a:r>
              <a:rPr lang="en-AU" sz="2400" dirty="0"/>
              <a:t>in a systematic review of the literature in the field point to several studies, such as </a:t>
            </a:r>
            <a:r>
              <a:rPr lang="en-AU" sz="2400" dirty="0">
                <a:solidFill>
                  <a:srgbClr val="FF0000"/>
                </a:solidFill>
              </a:rPr>
              <a:t>Macht and Dettmer (2006) </a:t>
            </a:r>
            <a:r>
              <a:rPr lang="en-AU" sz="2400" dirty="0"/>
              <a:t>and </a:t>
            </a:r>
            <a:r>
              <a:rPr lang="en-AU" sz="2400" dirty="0">
                <a:solidFill>
                  <a:srgbClr val="FF0000"/>
                </a:solidFill>
              </a:rPr>
              <a:t>Macht </a:t>
            </a:r>
            <a:r>
              <a:rPr lang="en-AU" sz="2400" dirty="0" smtClean="0">
                <a:solidFill>
                  <a:srgbClr val="FF0000"/>
                </a:solidFill>
              </a:rPr>
              <a:t>and </a:t>
            </a:r>
            <a:r>
              <a:rPr lang="en-AU" sz="2400" dirty="0">
                <a:solidFill>
                  <a:srgbClr val="FF0000"/>
                </a:solidFill>
              </a:rPr>
              <a:t>Mueller (2007</a:t>
            </a:r>
            <a:r>
              <a:rPr lang="en-AU" sz="2400" dirty="0" smtClean="0">
                <a:solidFill>
                  <a:srgbClr val="FF0000"/>
                </a:solidFill>
              </a:rPr>
              <a:t>)</a:t>
            </a:r>
            <a:r>
              <a:rPr lang="en-AU" sz="2400" dirty="0" smtClean="0"/>
              <a:t>, </a:t>
            </a:r>
            <a:r>
              <a:rPr lang="en-AU" sz="2400" dirty="0"/>
              <a:t>which appear to confirm this effect. </a:t>
            </a:r>
            <a:r>
              <a:rPr lang="en-AU" sz="2400" dirty="0" smtClean="0"/>
              <a:t> Yet</a:t>
            </a:r>
            <a:r>
              <a:rPr lang="en-AU" sz="2400" dirty="0"/>
              <a:t>, as </a:t>
            </a:r>
            <a:r>
              <a:rPr lang="en-AU" sz="2400" dirty="0">
                <a:solidFill>
                  <a:srgbClr val="FF0000"/>
                </a:solidFill>
              </a:rPr>
              <a:t>Parker, Parker and Brotchie (2006, p. 150) </a:t>
            </a:r>
            <a:r>
              <a:rPr lang="en-AU" sz="2400" dirty="0"/>
              <a:t>note, the mood effects of chocolate “are as ephemeral as holding a chocolate in one’s mouth”. In addition, mood is something that is difficult to isolate and quantify, and aside from the study by </a:t>
            </a:r>
            <a:r>
              <a:rPr lang="en-AU" sz="2400" dirty="0">
                <a:solidFill>
                  <a:srgbClr val="FF0000"/>
                </a:solidFill>
              </a:rPr>
              <a:t>Macht and Dettmer (2006) </a:t>
            </a:r>
            <a:r>
              <a:rPr lang="en-AU" sz="2400" dirty="0"/>
              <a:t>there appears to be little research on any </a:t>
            </a:r>
            <a:r>
              <a:rPr lang="en-AU" sz="2400" dirty="0">
                <a:solidFill>
                  <a:srgbClr val="FF0000"/>
                </a:solidFill>
              </a:rPr>
              <a:t>longer term mood affecting influences of chocolate. </a:t>
            </a:r>
            <a:r>
              <a:rPr lang="en-AU" sz="2400" dirty="0" smtClean="0">
                <a:solidFill>
                  <a:srgbClr val="FF0000"/>
                </a:solidFill>
              </a:rPr>
              <a:t> </a:t>
            </a:r>
            <a:endParaRPr lang="en-AU" sz="2400" dirty="0"/>
          </a:p>
        </p:txBody>
      </p:sp>
    </p:spTree>
    <p:extLst>
      <p:ext uri="{BB962C8B-B14F-4D97-AF65-F5344CB8AC3E}">
        <p14:creationId xmlns:p14="http://schemas.microsoft.com/office/powerpoint/2010/main" val="2998220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AU" sz="3600" b="1" dirty="0" smtClean="0"/>
              <a:t>Whose voice predominates?</a:t>
            </a:r>
            <a:endParaRPr lang="en-AU" sz="3600" b="1" dirty="0"/>
          </a:p>
        </p:txBody>
      </p:sp>
      <p:sp>
        <p:nvSpPr>
          <p:cNvPr id="3" name="Slide Number Placeholder 2"/>
          <p:cNvSpPr>
            <a:spLocks noGrp="1"/>
          </p:cNvSpPr>
          <p:nvPr>
            <p:ph type="sldNum" sz="quarter" idx="12"/>
          </p:nvPr>
        </p:nvSpPr>
        <p:spPr/>
        <p:txBody>
          <a:bodyPr/>
          <a:lstStyle/>
          <a:p>
            <a:fld id="{2628BEF5-18D8-4E16-B9BA-84AC9F0FE1BD}" type="slidenum">
              <a:rPr lang="en-AU" smtClean="0"/>
              <a:t>9</a:t>
            </a:fld>
            <a:endParaRPr lang="en-AU" dirty="0"/>
          </a:p>
        </p:txBody>
      </p:sp>
      <p:sp>
        <p:nvSpPr>
          <p:cNvPr id="4" name="Content Placeholder 3"/>
          <p:cNvSpPr>
            <a:spLocks noGrp="1"/>
          </p:cNvSpPr>
          <p:nvPr>
            <p:ph sz="quarter" idx="1"/>
          </p:nvPr>
        </p:nvSpPr>
        <p:spPr>
          <a:xfrm>
            <a:off x="457200" y="1412776"/>
            <a:ext cx="8229600" cy="4525963"/>
          </a:xfrm>
        </p:spPr>
        <p:txBody>
          <a:bodyPr/>
          <a:lstStyle/>
          <a:p>
            <a:pPr marL="0" indent="0">
              <a:buNone/>
            </a:pPr>
            <a:r>
              <a:rPr lang="en-AU" sz="2200" b="1" dirty="0">
                <a:solidFill>
                  <a:schemeClr val="bg1">
                    <a:lumMod val="50000"/>
                  </a:schemeClr>
                </a:solidFill>
              </a:rPr>
              <a:t> </a:t>
            </a:r>
            <a:r>
              <a:rPr lang="en-AU" sz="2200" b="1" dirty="0" smtClean="0">
                <a:solidFill>
                  <a:schemeClr val="bg1">
                    <a:lumMod val="50000"/>
                  </a:schemeClr>
                </a:solidFill>
              </a:rPr>
              <a:t>                                                                           there </a:t>
            </a:r>
            <a:r>
              <a:rPr lang="en-AU" sz="2200" b="1" dirty="0">
                <a:solidFill>
                  <a:schemeClr val="bg1">
                    <a:lumMod val="50000"/>
                  </a:schemeClr>
                </a:solidFill>
              </a:rPr>
              <a:t>has been debate on academic literacies </a:t>
            </a:r>
            <a:r>
              <a:rPr lang="en-AU" sz="2200" u="wavyHeavy" dirty="0">
                <a:solidFill>
                  <a:srgbClr val="00B050"/>
                </a:solidFill>
              </a:rPr>
              <a:t>“since the 1970s” </a:t>
            </a:r>
            <a:endParaRPr lang="en-AU" sz="2200" dirty="0"/>
          </a:p>
          <a:p>
            <a:pPr marL="0" indent="0">
              <a:buNone/>
            </a:pPr>
            <a:endParaRPr lang="en-AU" sz="2200" dirty="0"/>
          </a:p>
          <a:p>
            <a:pPr marL="0" indent="0">
              <a:buNone/>
            </a:pPr>
            <a:endParaRPr lang="en-AU" sz="2200" dirty="0" smtClean="0"/>
          </a:p>
          <a:p>
            <a:pPr marL="0" indent="0">
              <a:buNone/>
            </a:pPr>
            <a:r>
              <a:rPr lang="en-AU" sz="2200" dirty="0" smtClean="0"/>
              <a:t> </a:t>
            </a:r>
            <a:r>
              <a:rPr lang="en-AU" sz="2200" u="wavyHeavy" dirty="0" smtClean="0">
                <a:solidFill>
                  <a:srgbClr val="00B050"/>
                </a:solidFill>
              </a:rPr>
              <a:t>“</a:t>
            </a:r>
            <a:r>
              <a:rPr lang="en-AU" sz="2200" u="wavyHeavy" dirty="0">
                <a:solidFill>
                  <a:srgbClr val="00B050"/>
                </a:solidFill>
              </a:rPr>
              <a:t>referentially: that is as referring to reading/writing texts in academic contexts, rather than as indexing a critical field of inquiry with specific theoretical and ideological historical roots or interests</a:t>
            </a:r>
            <a:r>
              <a:rPr lang="en-AU" sz="2200" u="wavyHeavy" dirty="0" smtClean="0">
                <a:solidFill>
                  <a:srgbClr val="00B050"/>
                </a:solidFill>
              </a:rPr>
              <a:t>”.</a:t>
            </a:r>
            <a:r>
              <a:rPr lang="en-AU" sz="2200" dirty="0">
                <a:solidFill>
                  <a:srgbClr val="00B050"/>
                </a:solidFill>
              </a:rPr>
              <a:t> </a:t>
            </a:r>
            <a:r>
              <a:rPr lang="en-AU" sz="2200" dirty="0" smtClean="0">
                <a:solidFill>
                  <a:srgbClr val="00B050"/>
                </a:solidFill>
              </a:rPr>
              <a:t>                   </a:t>
            </a:r>
            <a:r>
              <a:rPr lang="en-AU" sz="2200" b="1" dirty="0" smtClean="0">
                <a:solidFill>
                  <a:schemeClr val="bg1">
                    <a:lumMod val="50000"/>
                  </a:schemeClr>
                </a:solidFill>
              </a:rPr>
              <a:t>there </a:t>
            </a:r>
            <a:r>
              <a:rPr lang="en-AU" sz="2200" b="1" dirty="0">
                <a:solidFill>
                  <a:schemeClr val="bg1">
                    <a:lumMod val="50000"/>
                  </a:schemeClr>
                </a:solidFill>
              </a:rPr>
              <a:t>is debate over the possibility of teaching academic literacy skills in a single semester </a:t>
            </a:r>
            <a:endParaRPr lang="en-AU" sz="2200" b="1" dirty="0" smtClean="0">
              <a:solidFill>
                <a:schemeClr val="bg1">
                  <a:lumMod val="50000"/>
                </a:schemeClr>
              </a:solidFill>
            </a:endParaRPr>
          </a:p>
          <a:p>
            <a:pPr marL="0" indent="0">
              <a:buNone/>
            </a:pPr>
            <a:r>
              <a:rPr lang="en-AU" sz="2200" dirty="0" smtClean="0">
                <a:solidFill>
                  <a:srgbClr val="00B050"/>
                </a:solidFill>
              </a:rPr>
              <a:t>“</a:t>
            </a:r>
            <a:r>
              <a:rPr lang="en-AU" sz="2200" u="wavyHeavy" dirty="0" smtClean="0">
                <a:solidFill>
                  <a:srgbClr val="00B050"/>
                </a:solidFill>
              </a:rPr>
              <a:t>a </a:t>
            </a:r>
            <a:r>
              <a:rPr lang="en-AU" sz="2200" u="wavyHeavy" dirty="0">
                <a:solidFill>
                  <a:srgbClr val="00B050"/>
                </a:solidFill>
              </a:rPr>
              <a:t>common institutional practice </a:t>
            </a:r>
            <a:r>
              <a:rPr lang="en-AU" sz="2200" u="wavyHeavy" dirty="0" smtClean="0">
                <a:solidFill>
                  <a:srgbClr val="00B050"/>
                </a:solidFill>
              </a:rPr>
              <a:t>. . . to </a:t>
            </a:r>
            <a:r>
              <a:rPr lang="en-AU" sz="2200" u="wavyHeavy" dirty="0">
                <a:solidFill>
                  <a:srgbClr val="00B050"/>
                </a:solidFill>
              </a:rPr>
              <a:t>teach students study skills with the assumption that they would be transferable to other </a:t>
            </a:r>
            <a:r>
              <a:rPr lang="en-AU" sz="2200" u="wavyHeavy" dirty="0" smtClean="0">
                <a:solidFill>
                  <a:srgbClr val="00B050"/>
                </a:solidFill>
              </a:rPr>
              <a:t>contexts”</a:t>
            </a:r>
            <a:endParaRPr lang="en-AU" sz="2200" dirty="0" smtClean="0"/>
          </a:p>
        </p:txBody>
      </p:sp>
      <p:sp>
        <p:nvSpPr>
          <p:cNvPr id="7" name="Rounded Rectangle 6"/>
          <p:cNvSpPr/>
          <p:nvPr/>
        </p:nvSpPr>
        <p:spPr>
          <a:xfrm>
            <a:off x="1691680" y="5962970"/>
            <a:ext cx="5760640" cy="864096"/>
          </a:xfrm>
          <a:prstGeom prst="roundRect">
            <a:avLst/>
          </a:prstGeom>
          <a:solidFill>
            <a:srgbClr val="00B050"/>
          </a:solidFill>
        </p:spPr>
        <p:style>
          <a:lnRef idx="1">
            <a:schemeClr val="accent2"/>
          </a:lnRef>
          <a:fillRef idx="2">
            <a:schemeClr val="accent2"/>
          </a:fillRef>
          <a:effectRef idx="1">
            <a:schemeClr val="accent2"/>
          </a:effectRef>
          <a:fontRef idx="minor">
            <a:schemeClr val="dk1"/>
          </a:fontRef>
        </p:style>
        <p:txBody>
          <a:bodyPr rtlCol="0" anchor="ctr"/>
          <a:lstStyle/>
          <a:p>
            <a:pPr algn="ctr"/>
            <a:endParaRPr lang="en-AU" dirty="0"/>
          </a:p>
        </p:txBody>
      </p:sp>
      <p:sp>
        <p:nvSpPr>
          <p:cNvPr id="8" name="TextBox 7"/>
          <p:cNvSpPr txBox="1"/>
          <p:nvPr/>
        </p:nvSpPr>
        <p:spPr>
          <a:xfrm>
            <a:off x="1898576" y="6133408"/>
            <a:ext cx="5346848" cy="523220"/>
          </a:xfrm>
          <a:prstGeom prst="rect">
            <a:avLst/>
          </a:prstGeom>
          <a:solidFill>
            <a:srgbClr val="00B050"/>
          </a:solidFill>
        </p:spPr>
        <p:txBody>
          <a:bodyPr wrap="square" rtlCol="0">
            <a:spAutoFit/>
          </a:bodyPr>
          <a:lstStyle/>
          <a:p>
            <a:pPr algn="ctr"/>
            <a:r>
              <a:rPr lang="en-AU" sz="2800" dirty="0" smtClean="0"/>
              <a:t>Other writers’ voices are dominant</a:t>
            </a:r>
            <a:endParaRPr lang="en-AU" sz="2800" dirty="0"/>
          </a:p>
        </p:txBody>
      </p:sp>
      <p:sp>
        <p:nvSpPr>
          <p:cNvPr id="9" name="TextBox 8"/>
          <p:cNvSpPr txBox="1"/>
          <p:nvPr/>
        </p:nvSpPr>
        <p:spPr>
          <a:xfrm>
            <a:off x="480176" y="1412776"/>
            <a:ext cx="4896544" cy="430887"/>
          </a:xfrm>
          <a:prstGeom prst="rect">
            <a:avLst/>
          </a:prstGeom>
          <a:solidFill>
            <a:srgbClr val="FFFF00"/>
          </a:solidFill>
        </p:spPr>
        <p:txBody>
          <a:bodyPr wrap="square" rtlCol="0">
            <a:spAutoFit/>
          </a:bodyPr>
          <a:lstStyle/>
          <a:p>
            <a:r>
              <a:rPr lang="en-AU" sz="2200" dirty="0" smtClean="0"/>
              <a:t>Nallaya and Kehrwald (2013) </a:t>
            </a:r>
            <a:r>
              <a:rPr lang="en-AU" sz="2200" u="sng" dirty="0" smtClean="0">
                <a:solidFill>
                  <a:schemeClr val="accent4">
                    <a:lumMod val="50000"/>
                  </a:schemeClr>
                </a:solidFill>
              </a:rPr>
              <a:t>explain that</a:t>
            </a:r>
            <a:endParaRPr lang="en-AU" sz="2200" dirty="0"/>
          </a:p>
        </p:txBody>
      </p:sp>
      <p:sp>
        <p:nvSpPr>
          <p:cNvPr id="10" name="TextBox 9"/>
          <p:cNvSpPr txBox="1"/>
          <p:nvPr/>
        </p:nvSpPr>
        <p:spPr>
          <a:xfrm>
            <a:off x="539552" y="2213319"/>
            <a:ext cx="8460432" cy="769441"/>
          </a:xfrm>
          <a:prstGeom prst="rect">
            <a:avLst/>
          </a:prstGeom>
          <a:solidFill>
            <a:srgbClr val="FFFF00"/>
          </a:solidFill>
        </p:spPr>
        <p:txBody>
          <a:bodyPr wrap="square" rtlCol="0">
            <a:spAutoFit/>
          </a:bodyPr>
          <a:lstStyle/>
          <a:p>
            <a:r>
              <a:rPr lang="en-AU" sz="2200" u="sng" dirty="0" smtClean="0">
                <a:solidFill>
                  <a:schemeClr val="accent4">
                    <a:lumMod val="50000"/>
                  </a:schemeClr>
                </a:solidFill>
              </a:rPr>
              <a:t>‘academic literacy’ is used</a:t>
            </a:r>
            <a:r>
              <a:rPr lang="en-AU" sz="2200" dirty="0" smtClean="0">
                <a:solidFill>
                  <a:schemeClr val="accent4">
                    <a:lumMod val="50000"/>
                  </a:schemeClr>
                </a:solidFill>
              </a:rPr>
              <a:t>, </a:t>
            </a:r>
            <a:r>
              <a:rPr lang="en-AU" sz="2200" dirty="0" smtClean="0"/>
              <a:t>as Lillis and Scott (2007, p. 7) say it is often used, </a:t>
            </a:r>
            <a:endParaRPr lang="en-AU" sz="2200" dirty="0"/>
          </a:p>
        </p:txBody>
      </p:sp>
      <p:sp>
        <p:nvSpPr>
          <p:cNvPr id="11" name="TextBox 10"/>
          <p:cNvSpPr txBox="1"/>
          <p:nvPr/>
        </p:nvSpPr>
        <p:spPr>
          <a:xfrm>
            <a:off x="4852914" y="1772235"/>
            <a:ext cx="4139952" cy="430887"/>
          </a:xfrm>
          <a:prstGeom prst="rect">
            <a:avLst/>
          </a:prstGeom>
          <a:solidFill>
            <a:srgbClr val="FFFF00"/>
          </a:solidFill>
        </p:spPr>
        <p:txBody>
          <a:bodyPr wrap="square" rtlCol="0">
            <a:spAutoFit/>
          </a:bodyPr>
          <a:lstStyle/>
          <a:p>
            <a:r>
              <a:rPr lang="en-AU" sz="2200" dirty="0" smtClean="0"/>
              <a:t>(p.  A80). </a:t>
            </a:r>
            <a:r>
              <a:rPr lang="en-AU" sz="2200" u="sng" dirty="0" smtClean="0">
                <a:solidFill>
                  <a:schemeClr val="accent4">
                    <a:lumMod val="50000"/>
                  </a:schemeClr>
                </a:solidFill>
              </a:rPr>
              <a:t>In this paper, the term</a:t>
            </a:r>
            <a:endParaRPr lang="en-AU" sz="2200" dirty="0"/>
          </a:p>
        </p:txBody>
      </p:sp>
      <p:sp>
        <p:nvSpPr>
          <p:cNvPr id="12" name="TextBox 11"/>
          <p:cNvSpPr txBox="1"/>
          <p:nvPr/>
        </p:nvSpPr>
        <p:spPr>
          <a:xfrm>
            <a:off x="6919018" y="3646185"/>
            <a:ext cx="1512168" cy="430887"/>
          </a:xfrm>
          <a:prstGeom prst="rect">
            <a:avLst/>
          </a:prstGeom>
          <a:solidFill>
            <a:srgbClr val="FFFF00"/>
          </a:solidFill>
        </p:spPr>
        <p:txBody>
          <a:bodyPr wrap="square" rtlCol="0">
            <a:spAutoFit/>
          </a:bodyPr>
          <a:lstStyle/>
          <a:p>
            <a:r>
              <a:rPr lang="en-AU" sz="2200" u="sng" dirty="0" smtClean="0">
                <a:solidFill>
                  <a:schemeClr val="accent4">
                    <a:lumMod val="50000"/>
                  </a:schemeClr>
                </a:solidFill>
              </a:rPr>
              <a:t>Moreover</a:t>
            </a:r>
            <a:r>
              <a:rPr lang="en-AU" u="sng" dirty="0" smtClean="0">
                <a:solidFill>
                  <a:schemeClr val="accent4">
                    <a:lumMod val="50000"/>
                  </a:schemeClr>
                </a:solidFill>
              </a:rPr>
              <a:t>, </a:t>
            </a:r>
            <a:endParaRPr lang="en-AU" dirty="0"/>
          </a:p>
        </p:txBody>
      </p:sp>
      <p:sp>
        <p:nvSpPr>
          <p:cNvPr id="13" name="TextBox 12"/>
          <p:cNvSpPr txBox="1"/>
          <p:nvPr/>
        </p:nvSpPr>
        <p:spPr>
          <a:xfrm>
            <a:off x="3517638" y="4293096"/>
            <a:ext cx="4320480" cy="430887"/>
          </a:xfrm>
          <a:prstGeom prst="rect">
            <a:avLst/>
          </a:prstGeom>
          <a:solidFill>
            <a:srgbClr val="FFFF00"/>
          </a:solidFill>
        </p:spPr>
        <p:txBody>
          <a:bodyPr wrap="square" rtlCol="0">
            <a:spAutoFit/>
          </a:bodyPr>
          <a:lstStyle/>
          <a:p>
            <a:r>
              <a:rPr lang="en-AU" sz="2200" dirty="0" smtClean="0"/>
              <a:t>(Nallaya &amp; Kehrwald, 2013), </a:t>
            </a:r>
            <a:r>
              <a:rPr lang="en-AU" sz="2200" dirty="0" smtClean="0">
                <a:solidFill>
                  <a:schemeClr val="accent4">
                    <a:lumMod val="50000"/>
                  </a:schemeClr>
                </a:solidFill>
              </a:rPr>
              <a:t>and it is</a:t>
            </a:r>
            <a:endParaRPr lang="en-AU" dirty="0"/>
          </a:p>
        </p:txBody>
      </p:sp>
      <p:sp>
        <p:nvSpPr>
          <p:cNvPr id="14" name="TextBox 13"/>
          <p:cNvSpPr txBox="1"/>
          <p:nvPr/>
        </p:nvSpPr>
        <p:spPr>
          <a:xfrm>
            <a:off x="557697" y="5443121"/>
            <a:ext cx="4248472" cy="430887"/>
          </a:xfrm>
          <a:prstGeom prst="rect">
            <a:avLst/>
          </a:prstGeom>
          <a:solidFill>
            <a:srgbClr val="FFFF00"/>
          </a:solidFill>
        </p:spPr>
        <p:txBody>
          <a:bodyPr wrap="square" rtlCol="0">
            <a:spAutoFit/>
          </a:bodyPr>
          <a:lstStyle/>
          <a:p>
            <a:r>
              <a:rPr lang="en-AU" sz="2200" dirty="0" smtClean="0"/>
              <a:t>(Nallaya &amp; Kehrwald, 2013, p. A80).</a:t>
            </a:r>
            <a:endParaRPr lang="en-AU" sz="2200" u="wavyHeavy" dirty="0">
              <a:solidFill>
                <a:srgbClr val="00B0F0"/>
              </a:solidFill>
            </a:endParaRPr>
          </a:p>
        </p:txBody>
      </p:sp>
    </p:spTree>
    <p:extLst>
      <p:ext uri="{BB962C8B-B14F-4D97-AF65-F5344CB8AC3E}">
        <p14:creationId xmlns:p14="http://schemas.microsoft.com/office/powerpoint/2010/main" val="1806448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TotalTime>
  <Words>936</Words>
  <Application>Microsoft Office PowerPoint</Application>
  <PresentationFormat>On-screen Show (4:3)</PresentationFormat>
  <Paragraphs>81</Paragraphs>
  <Slides>11</Slides>
  <Notes>9</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Essay writing</vt:lpstr>
      <vt:lpstr>PowerPoint Presentation</vt:lpstr>
      <vt:lpstr>Essay Chef</vt:lpstr>
      <vt:lpstr>What did Gordon do wrong?</vt:lpstr>
      <vt:lpstr>What do you need to consider when writing an essay?</vt:lpstr>
      <vt:lpstr>Referencing while maintaining your own voice</vt:lpstr>
      <vt:lpstr>Including other voices - author prominent</vt:lpstr>
      <vt:lpstr>Including other voices - idea prominent</vt:lpstr>
      <vt:lpstr>Whose voice predominates?</vt:lpstr>
      <vt:lpstr>Whose voice predominates?</vt:lpstr>
      <vt:lpstr>Teaching on essay writing</vt:lpstr>
    </vt:vector>
  </TitlesOfParts>
  <Company>The University of Adelaide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a1067708</dc:creator>
  <cp:lastModifiedBy>Joseph Miller</cp:lastModifiedBy>
  <cp:revision>37</cp:revision>
  <dcterms:created xsi:type="dcterms:W3CDTF">2015-02-25T03:15:15Z</dcterms:created>
  <dcterms:modified xsi:type="dcterms:W3CDTF">2015-03-06T03:22:03Z</dcterms:modified>
</cp:coreProperties>
</file>