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2" r:id="rId4"/>
    <p:sldId id="277" r:id="rId5"/>
    <p:sldId id="279" r:id="rId6"/>
    <p:sldId id="283" r:id="rId7"/>
    <p:sldId id="284" r:id="rId8"/>
    <p:sldId id="280" r:id="rId9"/>
    <p:sldId id="281" r:id="rId10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 snapToGrid="0">
      <p:cViewPr>
        <p:scale>
          <a:sx n="65" d="100"/>
          <a:sy n="65" d="100"/>
        </p:scale>
        <p:origin x="6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F327-F633-4AB1-9EFC-FD37F27867DB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407B1-C6DA-4486-A137-0AAC7156DD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153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C9E5A-4E8D-4A2A-A20E-3F3CF1714705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4C97-3507-456B-A8B4-0B26C8D9B4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67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50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54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02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7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7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6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1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65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30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9EE1-C38E-4192-B232-8A15A9C108C0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43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798" y="1705707"/>
            <a:ext cx="11244403" cy="2228138"/>
          </a:xfrm>
        </p:spPr>
        <p:txBody>
          <a:bodyPr>
            <a:noAutofit/>
          </a:bodyPr>
          <a:lstStyle/>
          <a:p>
            <a:r>
              <a:rPr lang="en-AU" sz="8000" b="1" dirty="0" smtClean="0"/>
              <a:t>Making Sense of  </a:t>
            </a:r>
            <a:r>
              <a:rPr lang="en-AU" sz="8000" b="1" dirty="0" smtClean="0"/>
              <a:t>Statistics</a:t>
            </a:r>
            <a:br>
              <a:rPr lang="en-AU" sz="8000" b="1" dirty="0" smtClean="0"/>
            </a:br>
            <a:r>
              <a:rPr lang="en-AU" sz="8000" b="1" dirty="0" smtClean="0"/>
              <a:t>Part 2</a:t>
            </a:r>
            <a:endParaRPr lang="en-AU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8546"/>
            <a:ext cx="9144000" cy="123925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Dr David Butler</a:t>
            </a:r>
          </a:p>
          <a:p>
            <a:r>
              <a:rPr lang="en-AU" dirty="0" smtClean="0"/>
              <a:t>Maths Learning Centre</a:t>
            </a:r>
          </a:p>
          <a:p>
            <a:r>
              <a:rPr lang="en-AU" dirty="0" smtClean="0"/>
              <a:t>University of Adelaide</a:t>
            </a:r>
          </a:p>
          <a:p>
            <a:r>
              <a:rPr lang="en-AU" dirty="0" smtClean="0"/>
              <a:t>Semester 1 2022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698480"/>
            <a:ext cx="9144000" cy="10072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400" dirty="0" smtClean="0"/>
              <a:t>Research and Critical Appraisal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2600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70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Where we’ve been</a:t>
            </a:r>
            <a:endParaRPr lang="en-AU" dirty="0"/>
          </a:p>
        </p:txBody>
      </p:sp>
      <p:grpSp>
        <p:nvGrpSpPr>
          <p:cNvPr id="20" name="Group 19"/>
          <p:cNvGrpSpPr/>
          <p:nvPr/>
        </p:nvGrpSpPr>
        <p:grpSpPr>
          <a:xfrm>
            <a:off x="7813141" y="2793485"/>
            <a:ext cx="4180194" cy="1022684"/>
            <a:chOff x="3345135" y="5089396"/>
            <a:chExt cx="4180194" cy="102268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3345135" y="5089396"/>
              <a:ext cx="1610518" cy="10226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5914811" y="5089396"/>
              <a:ext cx="1610518" cy="1022684"/>
            </a:xfrm>
            <a:prstGeom prst="rect">
              <a:avLst/>
            </a:prstGeom>
          </p:spPr>
        </p:pic>
        <p:sp>
          <p:nvSpPr>
            <p:cNvPr id="23" name="Right Arrow 22"/>
            <p:cNvSpPr/>
            <p:nvPr/>
          </p:nvSpPr>
          <p:spPr>
            <a:xfrm rot="10800000">
              <a:off x="4961631" y="5356294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7837568" y="2770159"/>
            <a:ext cx="1567817" cy="116678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10407412" y="2761106"/>
            <a:ext cx="1567817" cy="1166786"/>
          </a:xfrm>
          <a:prstGeom prst="rect">
            <a:avLst/>
          </a:prstGeom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556470" y="1057161"/>
            <a:ext cx="7178269" cy="4102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Research questions are about concepts and the relationships between them.</a:t>
            </a:r>
          </a:p>
          <a:p>
            <a:r>
              <a:rPr lang="en-AU" sz="2400" dirty="0" smtClean="0"/>
              <a:t>Concepts become variables when you measure them.</a:t>
            </a:r>
          </a:p>
          <a:p>
            <a:r>
              <a:rPr lang="en-AU" sz="2400" dirty="0" smtClean="0"/>
              <a:t>Statistics questions are about variables and the relationships between them.</a:t>
            </a:r>
          </a:p>
          <a:p>
            <a:r>
              <a:rPr lang="en-AU" sz="2400" dirty="0" smtClean="0"/>
              <a:t>Statistics can help you calculate one variable from others, but not decide if one thing causes </a:t>
            </a:r>
            <a:r>
              <a:rPr lang="en-AU" sz="2400" dirty="0" smtClean="0"/>
              <a:t>another.</a:t>
            </a:r>
          </a:p>
          <a:p>
            <a:r>
              <a:rPr lang="en-AU" sz="2400" dirty="0" smtClean="0"/>
              <a:t>What </a:t>
            </a:r>
            <a:r>
              <a:rPr lang="en-AU" sz="2400" dirty="0"/>
              <a:t>stats you do depends on:</a:t>
            </a:r>
          </a:p>
          <a:p>
            <a:pPr lvl="1"/>
            <a:r>
              <a:rPr lang="en-AU" sz="2000" dirty="0"/>
              <a:t>What type of question you’re asking</a:t>
            </a:r>
          </a:p>
          <a:p>
            <a:pPr lvl="1"/>
            <a:r>
              <a:rPr lang="en-AU" sz="2000" dirty="0"/>
              <a:t>Information about the variables</a:t>
            </a:r>
          </a:p>
          <a:p>
            <a:endParaRPr lang="en-AU" sz="2400" dirty="0" smtClean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8" t="35790" b="37638"/>
          <a:stretch/>
        </p:blipFill>
        <p:spPr>
          <a:xfrm>
            <a:off x="9037687" y="1004803"/>
            <a:ext cx="1610518" cy="10226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9062114" y="981477"/>
            <a:ext cx="1567817" cy="116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Types of statistical question</a:t>
            </a:r>
            <a:br>
              <a:rPr lang="en-AU" dirty="0" smtClean="0"/>
            </a:br>
            <a:r>
              <a:rPr lang="en-AU" sz="3600" dirty="0" smtClean="0"/>
              <a:t>and the stats that go with them</a:t>
            </a:r>
            <a:endParaRPr lang="en-AU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84335"/>
              </p:ext>
            </p:extLst>
          </p:nvPr>
        </p:nvGraphicFramePr>
        <p:xfrm>
          <a:off x="801688" y="1938338"/>
          <a:ext cx="10868229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304">
                  <a:extLst>
                    <a:ext uri="{9D8B030D-6E8A-4147-A177-3AD203B41FA5}">
                      <a16:colId xmlns:a16="http://schemas.microsoft.com/office/drawing/2014/main" val="3443566925"/>
                    </a:ext>
                  </a:extLst>
                </a:gridCol>
                <a:gridCol w="2998288">
                  <a:extLst>
                    <a:ext uri="{9D8B030D-6E8A-4147-A177-3AD203B41FA5}">
                      <a16:colId xmlns:a16="http://schemas.microsoft.com/office/drawing/2014/main" val="3492775439"/>
                    </a:ext>
                  </a:extLst>
                </a:gridCol>
                <a:gridCol w="5940637">
                  <a:extLst>
                    <a:ext uri="{9D8B030D-6E8A-4147-A177-3AD203B41FA5}">
                      <a16:colId xmlns:a16="http://schemas.microsoft.com/office/drawing/2014/main" val="2216102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Purpose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Type of question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Type of statistics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Describe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going on?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Descriptive statistics:</a:t>
                      </a:r>
                      <a:r>
                        <a:rPr lang="en-AU" sz="2800" baseline="0" dirty="0" smtClean="0"/>
                        <a:t> </a:t>
                      </a:r>
                      <a:r>
                        <a:rPr lang="en-AU" sz="2800" dirty="0" smtClean="0"/>
                        <a:t>graphs, percentages, means, correlations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1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Decide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Yes or no?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Hypothesis testing:</a:t>
                      </a:r>
                      <a:r>
                        <a:rPr lang="en-AU" sz="2800" baseline="0" dirty="0" smtClean="0"/>
                        <a:t> test statistics and p-values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2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Estimate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the number?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Confidence intervals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3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Predict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the formula?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Modelling:</a:t>
                      </a:r>
                      <a:r>
                        <a:rPr lang="en-AU" sz="2800" baseline="0" dirty="0" smtClean="0"/>
                        <a:t> regression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7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Information about the variables</a:t>
            </a:r>
            <a:br>
              <a:rPr lang="en-AU" dirty="0" smtClean="0"/>
            </a:br>
            <a:r>
              <a:rPr lang="en-AU" sz="3600" dirty="0" smtClean="0"/>
              <a:t>changes the statistical calculations you can do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867" y="2084831"/>
            <a:ext cx="5754398" cy="402336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How many variables are involved</a:t>
            </a:r>
          </a:p>
          <a:p>
            <a:r>
              <a:rPr lang="en-AU" dirty="0" smtClean="0"/>
              <a:t>What </a:t>
            </a:r>
            <a:r>
              <a:rPr lang="en-AU" dirty="0"/>
              <a:t>kind of variables they </a:t>
            </a:r>
            <a:r>
              <a:rPr lang="en-AU" dirty="0" smtClean="0"/>
              <a:t>are</a:t>
            </a:r>
          </a:p>
          <a:p>
            <a:r>
              <a:rPr lang="en-AU" dirty="0" smtClean="0"/>
              <a:t>Categorical variables </a:t>
            </a:r>
            <a:br>
              <a:rPr lang="en-AU" dirty="0" smtClean="0"/>
            </a:br>
            <a:r>
              <a:rPr lang="en-AU" dirty="0" smtClean="0"/>
              <a:t>– whether there are two categories or more than two</a:t>
            </a:r>
          </a:p>
          <a:p>
            <a:r>
              <a:rPr lang="en-AU" dirty="0" smtClean="0"/>
              <a:t>Categorical explanatory variables </a:t>
            </a:r>
            <a:br>
              <a:rPr lang="en-AU" dirty="0" smtClean="0"/>
            </a:br>
            <a:r>
              <a:rPr lang="en-AU" dirty="0" smtClean="0"/>
              <a:t>– whether they go with independent groups or repeated measures</a:t>
            </a:r>
          </a:p>
          <a:p>
            <a:r>
              <a:rPr lang="en-AU" dirty="0" smtClean="0"/>
              <a:t>Numerical outcome variables </a:t>
            </a:r>
            <a:br>
              <a:rPr lang="en-AU" dirty="0" smtClean="0"/>
            </a:br>
            <a:r>
              <a:rPr lang="en-AU" dirty="0" smtClean="0"/>
              <a:t>– whether the distribution is normal</a:t>
            </a:r>
            <a:br>
              <a:rPr lang="en-AU" dirty="0" smtClean="0"/>
            </a:br>
            <a:r>
              <a:rPr lang="en-AU" sz="2200" dirty="0" smtClean="0"/>
              <a:t>(probably doesn’t matter if sample size is large)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6903682" y="3077647"/>
            <a:ext cx="4450118" cy="2328673"/>
            <a:chOff x="7951692" y="2084831"/>
            <a:chExt cx="3019623" cy="1517411"/>
          </a:xfrm>
        </p:grpSpPr>
        <p:grpSp>
          <p:nvGrpSpPr>
            <p:cNvPr id="6" name="Group 5"/>
            <p:cNvGrpSpPr/>
            <p:nvPr/>
          </p:nvGrpSpPr>
          <p:grpSpPr>
            <a:xfrm>
              <a:off x="7951692" y="2084831"/>
              <a:ext cx="3019623" cy="760680"/>
              <a:chOff x="392662" y="4601310"/>
              <a:chExt cx="3480673" cy="803798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370" t="3672" r="1901" b="61662"/>
              <a:stretch/>
            </p:blipFill>
            <p:spPr>
              <a:xfrm>
                <a:off x="2623956" y="4619416"/>
                <a:ext cx="1249379" cy="78569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054" t="55697" r="2885" b="9636"/>
              <a:stretch/>
            </p:blipFill>
            <p:spPr>
              <a:xfrm>
                <a:off x="392662" y="4601310"/>
                <a:ext cx="1205739" cy="785691"/>
              </a:xfrm>
              <a:prstGeom prst="rect">
                <a:avLst/>
              </a:prstGeom>
            </p:spPr>
          </p:pic>
          <p:sp>
            <p:nvSpPr>
              <p:cNvPr id="9" name="Right Arrow 8"/>
              <p:cNvSpPr/>
              <p:nvPr/>
            </p:nvSpPr>
            <p:spPr>
              <a:xfrm rot="10800000">
                <a:off x="1648660" y="4767819"/>
                <a:ext cx="874778" cy="488887"/>
              </a:xfrm>
              <a:prstGeom prst="rightArrow">
                <a:avLst>
                  <a:gd name="adj1" fmla="val 50000"/>
                  <a:gd name="adj2" fmla="val 7777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2232" y="2574686"/>
              <a:ext cx="757341" cy="1027556"/>
            </a:xfrm>
            <a:prstGeom prst="rect">
              <a:avLst/>
            </a:prstGeom>
          </p:spPr>
        </p:pic>
        <p:sp>
          <p:nvSpPr>
            <p:cNvPr id="11" name="Freeform 10"/>
            <p:cNvSpPr/>
            <p:nvPr/>
          </p:nvSpPr>
          <p:spPr>
            <a:xfrm>
              <a:off x="8049428" y="2828375"/>
              <a:ext cx="682775" cy="207371"/>
            </a:xfrm>
            <a:custGeom>
              <a:avLst/>
              <a:gdLst>
                <a:gd name="connsiteX0" fmla="*/ 251450 w 4017692"/>
                <a:gd name="connsiteY0" fmla="*/ 1520982 h 1521599"/>
                <a:gd name="connsiteX1" fmla="*/ 4017692 w 4017692"/>
                <a:gd name="connsiteY1" fmla="*/ 1520982 h 1521599"/>
                <a:gd name="connsiteX2" fmla="*/ 3927157 w 4017692"/>
                <a:gd name="connsiteY2" fmla="*/ 1511928 h 1521599"/>
                <a:gd name="connsiteX3" fmla="*/ 3881890 w 4017692"/>
                <a:gd name="connsiteY3" fmla="*/ 1502875 h 1521599"/>
                <a:gd name="connsiteX4" fmla="*/ 3691767 w 4017692"/>
                <a:gd name="connsiteY4" fmla="*/ 1493821 h 1521599"/>
                <a:gd name="connsiteX5" fmla="*/ 3565018 w 4017692"/>
                <a:gd name="connsiteY5" fmla="*/ 1484768 h 1521599"/>
                <a:gd name="connsiteX6" fmla="*/ 3492591 w 4017692"/>
                <a:gd name="connsiteY6" fmla="*/ 1466661 h 1521599"/>
                <a:gd name="connsiteX7" fmla="*/ 3456377 w 4017692"/>
                <a:gd name="connsiteY7" fmla="*/ 1457608 h 1521599"/>
                <a:gd name="connsiteX8" fmla="*/ 3402056 w 4017692"/>
                <a:gd name="connsiteY8" fmla="*/ 1439501 h 1521599"/>
                <a:gd name="connsiteX9" fmla="*/ 3293414 w 4017692"/>
                <a:gd name="connsiteY9" fmla="*/ 1412340 h 1521599"/>
                <a:gd name="connsiteX10" fmla="*/ 3220987 w 4017692"/>
                <a:gd name="connsiteY10" fmla="*/ 1394233 h 1521599"/>
                <a:gd name="connsiteX11" fmla="*/ 3184773 w 4017692"/>
                <a:gd name="connsiteY11" fmla="*/ 1385180 h 1521599"/>
                <a:gd name="connsiteX12" fmla="*/ 3130452 w 4017692"/>
                <a:gd name="connsiteY12" fmla="*/ 1367073 h 1521599"/>
                <a:gd name="connsiteX13" fmla="*/ 3103292 w 4017692"/>
                <a:gd name="connsiteY13" fmla="*/ 1339913 h 1521599"/>
                <a:gd name="connsiteX14" fmla="*/ 3076131 w 4017692"/>
                <a:gd name="connsiteY14" fmla="*/ 1321806 h 1521599"/>
                <a:gd name="connsiteX15" fmla="*/ 3067078 w 4017692"/>
                <a:gd name="connsiteY15" fmla="*/ 1294645 h 1521599"/>
                <a:gd name="connsiteX16" fmla="*/ 3012757 w 4017692"/>
                <a:gd name="connsiteY16" fmla="*/ 1240324 h 1521599"/>
                <a:gd name="connsiteX17" fmla="*/ 2967490 w 4017692"/>
                <a:gd name="connsiteY17" fmla="*/ 1176950 h 1521599"/>
                <a:gd name="connsiteX18" fmla="*/ 2949383 w 4017692"/>
                <a:gd name="connsiteY18" fmla="*/ 1149790 h 1521599"/>
                <a:gd name="connsiteX19" fmla="*/ 2922222 w 4017692"/>
                <a:gd name="connsiteY19" fmla="*/ 1131683 h 1521599"/>
                <a:gd name="connsiteX20" fmla="*/ 2886009 w 4017692"/>
                <a:gd name="connsiteY20" fmla="*/ 1077362 h 1521599"/>
                <a:gd name="connsiteX21" fmla="*/ 2849795 w 4017692"/>
                <a:gd name="connsiteY21" fmla="*/ 1023041 h 1521599"/>
                <a:gd name="connsiteX22" fmla="*/ 2813581 w 4017692"/>
                <a:gd name="connsiteY22" fmla="*/ 932507 h 1521599"/>
                <a:gd name="connsiteX23" fmla="*/ 2795474 w 4017692"/>
                <a:gd name="connsiteY23" fmla="*/ 905346 h 1521599"/>
                <a:gd name="connsiteX24" fmla="*/ 2768313 w 4017692"/>
                <a:gd name="connsiteY24" fmla="*/ 851025 h 1521599"/>
                <a:gd name="connsiteX25" fmla="*/ 2723046 w 4017692"/>
                <a:gd name="connsiteY25" fmla="*/ 769544 h 1521599"/>
                <a:gd name="connsiteX26" fmla="*/ 2704939 w 4017692"/>
                <a:gd name="connsiteY26" fmla="*/ 733330 h 1521599"/>
                <a:gd name="connsiteX27" fmla="*/ 2695886 w 4017692"/>
                <a:gd name="connsiteY27" fmla="*/ 697117 h 1521599"/>
                <a:gd name="connsiteX28" fmla="*/ 2650618 w 4017692"/>
                <a:gd name="connsiteY28" fmla="*/ 624689 h 1521599"/>
                <a:gd name="connsiteX29" fmla="*/ 2632511 w 4017692"/>
                <a:gd name="connsiteY29" fmla="*/ 579421 h 1521599"/>
                <a:gd name="connsiteX30" fmla="*/ 2596298 w 4017692"/>
                <a:gd name="connsiteY30" fmla="*/ 525101 h 1521599"/>
                <a:gd name="connsiteX31" fmla="*/ 2587244 w 4017692"/>
                <a:gd name="connsiteY31" fmla="*/ 497940 h 1521599"/>
                <a:gd name="connsiteX32" fmla="*/ 2578191 w 4017692"/>
                <a:gd name="connsiteY32" fmla="*/ 461726 h 1521599"/>
                <a:gd name="connsiteX33" fmla="*/ 2560084 w 4017692"/>
                <a:gd name="connsiteY33" fmla="*/ 434566 h 1521599"/>
                <a:gd name="connsiteX34" fmla="*/ 2541977 w 4017692"/>
                <a:gd name="connsiteY34" fmla="*/ 371192 h 1521599"/>
                <a:gd name="connsiteX35" fmla="*/ 2523870 w 4017692"/>
                <a:gd name="connsiteY35" fmla="*/ 344031 h 1521599"/>
                <a:gd name="connsiteX36" fmla="*/ 2514816 w 4017692"/>
                <a:gd name="connsiteY36" fmla="*/ 316871 h 1521599"/>
                <a:gd name="connsiteX37" fmla="*/ 2496710 w 4017692"/>
                <a:gd name="connsiteY37" fmla="*/ 289711 h 1521599"/>
                <a:gd name="connsiteX38" fmla="*/ 2487656 w 4017692"/>
                <a:gd name="connsiteY38" fmla="*/ 262550 h 1521599"/>
                <a:gd name="connsiteX39" fmla="*/ 2469549 w 4017692"/>
                <a:gd name="connsiteY39" fmla="*/ 235390 h 1521599"/>
                <a:gd name="connsiteX40" fmla="*/ 2415228 w 4017692"/>
                <a:gd name="connsiteY40" fmla="*/ 172016 h 1521599"/>
                <a:gd name="connsiteX41" fmla="*/ 2406175 w 4017692"/>
                <a:gd name="connsiteY41" fmla="*/ 144855 h 1521599"/>
                <a:gd name="connsiteX42" fmla="*/ 2379014 w 4017692"/>
                <a:gd name="connsiteY42" fmla="*/ 117695 h 1521599"/>
                <a:gd name="connsiteX43" fmla="*/ 2324694 w 4017692"/>
                <a:gd name="connsiteY43" fmla="*/ 90534 h 1521599"/>
                <a:gd name="connsiteX44" fmla="*/ 2297533 w 4017692"/>
                <a:gd name="connsiteY44" fmla="*/ 63374 h 1521599"/>
                <a:gd name="connsiteX45" fmla="*/ 2243212 w 4017692"/>
                <a:gd name="connsiteY45" fmla="*/ 45267 h 1521599"/>
                <a:gd name="connsiteX46" fmla="*/ 2225106 w 4017692"/>
                <a:gd name="connsiteY46" fmla="*/ 18107 h 1521599"/>
                <a:gd name="connsiteX47" fmla="*/ 2170785 w 4017692"/>
                <a:gd name="connsiteY47" fmla="*/ 0 h 1521599"/>
                <a:gd name="connsiteX48" fmla="*/ 2016876 w 4017692"/>
                <a:gd name="connsiteY48" fmla="*/ 9053 h 1521599"/>
                <a:gd name="connsiteX49" fmla="*/ 1998769 w 4017692"/>
                <a:gd name="connsiteY49" fmla="*/ 36214 h 1521599"/>
                <a:gd name="connsiteX50" fmla="*/ 1971609 w 4017692"/>
                <a:gd name="connsiteY50" fmla="*/ 54320 h 1521599"/>
                <a:gd name="connsiteX51" fmla="*/ 1953502 w 4017692"/>
                <a:gd name="connsiteY51" fmla="*/ 81481 h 1521599"/>
                <a:gd name="connsiteX52" fmla="*/ 1926341 w 4017692"/>
                <a:gd name="connsiteY52" fmla="*/ 99588 h 1521599"/>
                <a:gd name="connsiteX53" fmla="*/ 1917288 w 4017692"/>
                <a:gd name="connsiteY53" fmla="*/ 126748 h 1521599"/>
                <a:gd name="connsiteX54" fmla="*/ 1881074 w 4017692"/>
                <a:gd name="connsiteY54" fmla="*/ 153909 h 1521599"/>
                <a:gd name="connsiteX55" fmla="*/ 1872020 w 4017692"/>
                <a:gd name="connsiteY55" fmla="*/ 199176 h 1521599"/>
                <a:gd name="connsiteX56" fmla="*/ 1844860 w 4017692"/>
                <a:gd name="connsiteY56" fmla="*/ 217283 h 1521599"/>
                <a:gd name="connsiteX57" fmla="*/ 1781486 w 4017692"/>
                <a:gd name="connsiteY57" fmla="*/ 316871 h 1521599"/>
                <a:gd name="connsiteX58" fmla="*/ 1763379 w 4017692"/>
                <a:gd name="connsiteY58" fmla="*/ 371192 h 1521599"/>
                <a:gd name="connsiteX59" fmla="*/ 1754325 w 4017692"/>
                <a:gd name="connsiteY59" fmla="*/ 398352 h 1521599"/>
                <a:gd name="connsiteX60" fmla="*/ 1745272 w 4017692"/>
                <a:gd name="connsiteY60" fmla="*/ 425513 h 1521599"/>
                <a:gd name="connsiteX61" fmla="*/ 1709058 w 4017692"/>
                <a:gd name="connsiteY61" fmla="*/ 506994 h 1521599"/>
                <a:gd name="connsiteX62" fmla="*/ 1672844 w 4017692"/>
                <a:gd name="connsiteY62" fmla="*/ 570368 h 1521599"/>
                <a:gd name="connsiteX63" fmla="*/ 1663791 w 4017692"/>
                <a:gd name="connsiteY63" fmla="*/ 597528 h 1521599"/>
                <a:gd name="connsiteX64" fmla="*/ 1645684 w 4017692"/>
                <a:gd name="connsiteY64" fmla="*/ 624689 h 1521599"/>
                <a:gd name="connsiteX65" fmla="*/ 1609470 w 4017692"/>
                <a:gd name="connsiteY65" fmla="*/ 679010 h 1521599"/>
                <a:gd name="connsiteX66" fmla="*/ 1573256 w 4017692"/>
                <a:gd name="connsiteY66" fmla="*/ 769544 h 1521599"/>
                <a:gd name="connsiteX67" fmla="*/ 1537042 w 4017692"/>
                <a:gd name="connsiteY67" fmla="*/ 823865 h 1521599"/>
                <a:gd name="connsiteX68" fmla="*/ 1500828 w 4017692"/>
                <a:gd name="connsiteY68" fmla="*/ 905346 h 1521599"/>
                <a:gd name="connsiteX69" fmla="*/ 1491775 w 4017692"/>
                <a:gd name="connsiteY69" fmla="*/ 932507 h 1521599"/>
                <a:gd name="connsiteX70" fmla="*/ 1473668 w 4017692"/>
                <a:gd name="connsiteY70" fmla="*/ 959667 h 1521599"/>
                <a:gd name="connsiteX71" fmla="*/ 1464614 w 4017692"/>
                <a:gd name="connsiteY71" fmla="*/ 995881 h 1521599"/>
                <a:gd name="connsiteX72" fmla="*/ 1446508 w 4017692"/>
                <a:gd name="connsiteY72" fmla="*/ 1023041 h 1521599"/>
                <a:gd name="connsiteX73" fmla="*/ 1419347 w 4017692"/>
                <a:gd name="connsiteY73" fmla="*/ 1077362 h 1521599"/>
                <a:gd name="connsiteX74" fmla="*/ 1374080 w 4017692"/>
                <a:gd name="connsiteY74" fmla="*/ 1167897 h 1521599"/>
                <a:gd name="connsiteX75" fmla="*/ 1355973 w 4017692"/>
                <a:gd name="connsiteY75" fmla="*/ 1195057 h 1521599"/>
                <a:gd name="connsiteX76" fmla="*/ 1328812 w 4017692"/>
                <a:gd name="connsiteY76" fmla="*/ 1204111 h 1521599"/>
                <a:gd name="connsiteX77" fmla="*/ 1310706 w 4017692"/>
                <a:gd name="connsiteY77" fmla="*/ 1231271 h 1521599"/>
                <a:gd name="connsiteX78" fmla="*/ 1283545 w 4017692"/>
                <a:gd name="connsiteY78" fmla="*/ 1240324 h 1521599"/>
                <a:gd name="connsiteX79" fmla="*/ 1247331 w 4017692"/>
                <a:gd name="connsiteY79" fmla="*/ 1267485 h 1521599"/>
                <a:gd name="connsiteX80" fmla="*/ 1220171 w 4017692"/>
                <a:gd name="connsiteY80" fmla="*/ 1294645 h 1521599"/>
                <a:gd name="connsiteX81" fmla="*/ 1193010 w 4017692"/>
                <a:gd name="connsiteY81" fmla="*/ 1312752 h 1521599"/>
                <a:gd name="connsiteX82" fmla="*/ 1165850 w 4017692"/>
                <a:gd name="connsiteY82" fmla="*/ 1339913 h 1521599"/>
                <a:gd name="connsiteX83" fmla="*/ 1111529 w 4017692"/>
                <a:gd name="connsiteY83" fmla="*/ 1367073 h 1521599"/>
                <a:gd name="connsiteX84" fmla="*/ 1084369 w 4017692"/>
                <a:gd name="connsiteY84" fmla="*/ 1385180 h 1521599"/>
                <a:gd name="connsiteX85" fmla="*/ 1030048 w 4017692"/>
                <a:gd name="connsiteY85" fmla="*/ 1403287 h 1521599"/>
                <a:gd name="connsiteX86" fmla="*/ 1002888 w 4017692"/>
                <a:gd name="connsiteY86" fmla="*/ 1412340 h 1521599"/>
                <a:gd name="connsiteX87" fmla="*/ 957620 w 4017692"/>
                <a:gd name="connsiteY87" fmla="*/ 1421394 h 1521599"/>
                <a:gd name="connsiteX88" fmla="*/ 903300 w 4017692"/>
                <a:gd name="connsiteY88" fmla="*/ 1439501 h 1521599"/>
                <a:gd name="connsiteX89" fmla="*/ 876139 w 4017692"/>
                <a:gd name="connsiteY89" fmla="*/ 1448554 h 1521599"/>
                <a:gd name="connsiteX90" fmla="*/ 848979 w 4017692"/>
                <a:gd name="connsiteY90" fmla="*/ 1457608 h 1521599"/>
                <a:gd name="connsiteX91" fmla="*/ 676963 w 4017692"/>
                <a:gd name="connsiteY91" fmla="*/ 1466661 h 1521599"/>
                <a:gd name="connsiteX92" fmla="*/ 586428 w 4017692"/>
                <a:gd name="connsiteY92" fmla="*/ 1484768 h 1521599"/>
                <a:gd name="connsiteX93" fmla="*/ 559268 w 4017692"/>
                <a:gd name="connsiteY93" fmla="*/ 1493821 h 1521599"/>
                <a:gd name="connsiteX94" fmla="*/ 459680 w 4017692"/>
                <a:gd name="connsiteY94" fmla="*/ 1502875 h 1521599"/>
                <a:gd name="connsiteX95" fmla="*/ 351038 w 4017692"/>
                <a:gd name="connsiteY95" fmla="*/ 1520982 h 1521599"/>
                <a:gd name="connsiteX96" fmla="*/ 251450 w 4017692"/>
                <a:gd name="connsiteY96" fmla="*/ 1520982 h 152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4017692" h="1521599">
                  <a:moveTo>
                    <a:pt x="251450" y="1520982"/>
                  </a:moveTo>
                  <a:lnTo>
                    <a:pt x="4017692" y="1520982"/>
                  </a:lnTo>
                  <a:cubicBezTo>
                    <a:pt x="3987514" y="1517964"/>
                    <a:pt x="3957220" y="1515936"/>
                    <a:pt x="3927157" y="1511928"/>
                  </a:cubicBezTo>
                  <a:cubicBezTo>
                    <a:pt x="3911904" y="1509894"/>
                    <a:pt x="3897232" y="1504055"/>
                    <a:pt x="3881890" y="1502875"/>
                  </a:cubicBezTo>
                  <a:cubicBezTo>
                    <a:pt x="3818631" y="1498009"/>
                    <a:pt x="3755110" y="1497441"/>
                    <a:pt x="3691767" y="1493821"/>
                  </a:cubicBezTo>
                  <a:cubicBezTo>
                    <a:pt x="3649479" y="1491405"/>
                    <a:pt x="3607268" y="1487786"/>
                    <a:pt x="3565018" y="1484768"/>
                  </a:cubicBezTo>
                  <a:cubicBezTo>
                    <a:pt x="3472973" y="1466360"/>
                    <a:pt x="3557556" y="1485223"/>
                    <a:pt x="3492591" y="1466661"/>
                  </a:cubicBezTo>
                  <a:cubicBezTo>
                    <a:pt x="3480627" y="1463243"/>
                    <a:pt x="3468295" y="1461183"/>
                    <a:pt x="3456377" y="1457608"/>
                  </a:cubicBezTo>
                  <a:cubicBezTo>
                    <a:pt x="3438095" y="1452124"/>
                    <a:pt x="3402056" y="1439501"/>
                    <a:pt x="3402056" y="1439501"/>
                  </a:cubicBezTo>
                  <a:cubicBezTo>
                    <a:pt x="3347258" y="1402969"/>
                    <a:pt x="3398016" y="1430800"/>
                    <a:pt x="3293414" y="1412340"/>
                  </a:cubicBezTo>
                  <a:cubicBezTo>
                    <a:pt x="3268907" y="1408015"/>
                    <a:pt x="3245129" y="1400269"/>
                    <a:pt x="3220987" y="1394233"/>
                  </a:cubicBezTo>
                  <a:cubicBezTo>
                    <a:pt x="3208916" y="1391215"/>
                    <a:pt x="3196577" y="1389115"/>
                    <a:pt x="3184773" y="1385180"/>
                  </a:cubicBezTo>
                  <a:lnTo>
                    <a:pt x="3130452" y="1367073"/>
                  </a:lnTo>
                  <a:cubicBezTo>
                    <a:pt x="3121399" y="1358020"/>
                    <a:pt x="3113128" y="1348109"/>
                    <a:pt x="3103292" y="1339913"/>
                  </a:cubicBezTo>
                  <a:cubicBezTo>
                    <a:pt x="3094933" y="1332947"/>
                    <a:pt x="3082928" y="1330303"/>
                    <a:pt x="3076131" y="1321806"/>
                  </a:cubicBezTo>
                  <a:cubicBezTo>
                    <a:pt x="3070169" y="1314354"/>
                    <a:pt x="3072937" y="1302178"/>
                    <a:pt x="3067078" y="1294645"/>
                  </a:cubicBezTo>
                  <a:cubicBezTo>
                    <a:pt x="3051357" y="1274432"/>
                    <a:pt x="3026961" y="1261630"/>
                    <a:pt x="3012757" y="1240324"/>
                  </a:cubicBezTo>
                  <a:cubicBezTo>
                    <a:pt x="2970084" y="1176316"/>
                    <a:pt x="3023638" y="1255557"/>
                    <a:pt x="2967490" y="1176950"/>
                  </a:cubicBezTo>
                  <a:cubicBezTo>
                    <a:pt x="2961166" y="1168096"/>
                    <a:pt x="2957077" y="1157484"/>
                    <a:pt x="2949383" y="1149790"/>
                  </a:cubicBezTo>
                  <a:cubicBezTo>
                    <a:pt x="2941689" y="1142096"/>
                    <a:pt x="2931276" y="1137719"/>
                    <a:pt x="2922222" y="1131683"/>
                  </a:cubicBezTo>
                  <a:cubicBezTo>
                    <a:pt x="2900698" y="1067105"/>
                    <a:pt x="2931217" y="1145173"/>
                    <a:pt x="2886009" y="1077362"/>
                  </a:cubicBezTo>
                  <a:cubicBezTo>
                    <a:pt x="2833597" y="998745"/>
                    <a:pt x="2936442" y="1109692"/>
                    <a:pt x="2849795" y="1023041"/>
                  </a:cubicBezTo>
                  <a:cubicBezTo>
                    <a:pt x="2834955" y="978520"/>
                    <a:pt x="2834896" y="969808"/>
                    <a:pt x="2813581" y="932507"/>
                  </a:cubicBezTo>
                  <a:cubicBezTo>
                    <a:pt x="2808182" y="923060"/>
                    <a:pt x="2800340" y="915078"/>
                    <a:pt x="2795474" y="905346"/>
                  </a:cubicBezTo>
                  <a:cubicBezTo>
                    <a:pt x="2757990" y="830379"/>
                    <a:pt x="2820206" y="928866"/>
                    <a:pt x="2768313" y="851025"/>
                  </a:cubicBezTo>
                  <a:cubicBezTo>
                    <a:pt x="2743279" y="775919"/>
                    <a:pt x="2785305" y="894062"/>
                    <a:pt x="2723046" y="769544"/>
                  </a:cubicBezTo>
                  <a:lnTo>
                    <a:pt x="2704939" y="733330"/>
                  </a:lnTo>
                  <a:cubicBezTo>
                    <a:pt x="2701921" y="721259"/>
                    <a:pt x="2700939" y="708487"/>
                    <a:pt x="2695886" y="697117"/>
                  </a:cubicBezTo>
                  <a:cubicBezTo>
                    <a:pt x="2649419" y="592566"/>
                    <a:pt x="2686962" y="697378"/>
                    <a:pt x="2650618" y="624689"/>
                  </a:cubicBezTo>
                  <a:cubicBezTo>
                    <a:pt x="2643350" y="610153"/>
                    <a:pt x="2640293" y="593688"/>
                    <a:pt x="2632511" y="579421"/>
                  </a:cubicBezTo>
                  <a:cubicBezTo>
                    <a:pt x="2622091" y="560317"/>
                    <a:pt x="2603180" y="545746"/>
                    <a:pt x="2596298" y="525101"/>
                  </a:cubicBezTo>
                  <a:cubicBezTo>
                    <a:pt x="2593280" y="516047"/>
                    <a:pt x="2589866" y="507116"/>
                    <a:pt x="2587244" y="497940"/>
                  </a:cubicBezTo>
                  <a:cubicBezTo>
                    <a:pt x="2583826" y="485976"/>
                    <a:pt x="2583092" y="473163"/>
                    <a:pt x="2578191" y="461726"/>
                  </a:cubicBezTo>
                  <a:cubicBezTo>
                    <a:pt x="2573905" y="451725"/>
                    <a:pt x="2566120" y="443619"/>
                    <a:pt x="2560084" y="434566"/>
                  </a:cubicBezTo>
                  <a:cubicBezTo>
                    <a:pt x="2557184" y="422967"/>
                    <a:pt x="2548470" y="384177"/>
                    <a:pt x="2541977" y="371192"/>
                  </a:cubicBezTo>
                  <a:cubicBezTo>
                    <a:pt x="2537111" y="361460"/>
                    <a:pt x="2528736" y="353763"/>
                    <a:pt x="2523870" y="344031"/>
                  </a:cubicBezTo>
                  <a:cubicBezTo>
                    <a:pt x="2519602" y="335495"/>
                    <a:pt x="2519084" y="325407"/>
                    <a:pt x="2514816" y="316871"/>
                  </a:cubicBezTo>
                  <a:cubicBezTo>
                    <a:pt x="2509950" y="307139"/>
                    <a:pt x="2501576" y="299443"/>
                    <a:pt x="2496710" y="289711"/>
                  </a:cubicBezTo>
                  <a:cubicBezTo>
                    <a:pt x="2492442" y="281175"/>
                    <a:pt x="2491924" y="271086"/>
                    <a:pt x="2487656" y="262550"/>
                  </a:cubicBezTo>
                  <a:cubicBezTo>
                    <a:pt x="2482790" y="252818"/>
                    <a:pt x="2475873" y="244244"/>
                    <a:pt x="2469549" y="235390"/>
                  </a:cubicBezTo>
                  <a:cubicBezTo>
                    <a:pt x="2440512" y="194738"/>
                    <a:pt x="2448133" y="204920"/>
                    <a:pt x="2415228" y="172016"/>
                  </a:cubicBezTo>
                  <a:cubicBezTo>
                    <a:pt x="2412210" y="162962"/>
                    <a:pt x="2411469" y="152796"/>
                    <a:pt x="2406175" y="144855"/>
                  </a:cubicBezTo>
                  <a:cubicBezTo>
                    <a:pt x="2399073" y="134202"/>
                    <a:pt x="2389667" y="124797"/>
                    <a:pt x="2379014" y="117695"/>
                  </a:cubicBezTo>
                  <a:cubicBezTo>
                    <a:pt x="2297351" y="63253"/>
                    <a:pt x="2410168" y="161761"/>
                    <a:pt x="2324694" y="90534"/>
                  </a:cubicBezTo>
                  <a:cubicBezTo>
                    <a:pt x="2314858" y="82337"/>
                    <a:pt x="2308725" y="69592"/>
                    <a:pt x="2297533" y="63374"/>
                  </a:cubicBezTo>
                  <a:cubicBezTo>
                    <a:pt x="2280848" y="54105"/>
                    <a:pt x="2243212" y="45267"/>
                    <a:pt x="2243212" y="45267"/>
                  </a:cubicBezTo>
                  <a:cubicBezTo>
                    <a:pt x="2237177" y="36214"/>
                    <a:pt x="2234333" y="23874"/>
                    <a:pt x="2225106" y="18107"/>
                  </a:cubicBezTo>
                  <a:cubicBezTo>
                    <a:pt x="2208921" y="7991"/>
                    <a:pt x="2170785" y="0"/>
                    <a:pt x="2170785" y="0"/>
                  </a:cubicBezTo>
                  <a:cubicBezTo>
                    <a:pt x="2119482" y="3018"/>
                    <a:pt x="2067165" y="-1534"/>
                    <a:pt x="2016876" y="9053"/>
                  </a:cubicBezTo>
                  <a:cubicBezTo>
                    <a:pt x="2006228" y="11295"/>
                    <a:pt x="2006463" y="28520"/>
                    <a:pt x="1998769" y="36214"/>
                  </a:cubicBezTo>
                  <a:cubicBezTo>
                    <a:pt x="1991075" y="43908"/>
                    <a:pt x="1980662" y="48285"/>
                    <a:pt x="1971609" y="54320"/>
                  </a:cubicBezTo>
                  <a:cubicBezTo>
                    <a:pt x="1965573" y="63374"/>
                    <a:pt x="1961196" y="73787"/>
                    <a:pt x="1953502" y="81481"/>
                  </a:cubicBezTo>
                  <a:cubicBezTo>
                    <a:pt x="1945808" y="89175"/>
                    <a:pt x="1933138" y="91091"/>
                    <a:pt x="1926341" y="99588"/>
                  </a:cubicBezTo>
                  <a:cubicBezTo>
                    <a:pt x="1920379" y="107040"/>
                    <a:pt x="1923397" y="119417"/>
                    <a:pt x="1917288" y="126748"/>
                  </a:cubicBezTo>
                  <a:cubicBezTo>
                    <a:pt x="1907628" y="138340"/>
                    <a:pt x="1893145" y="144855"/>
                    <a:pt x="1881074" y="153909"/>
                  </a:cubicBezTo>
                  <a:cubicBezTo>
                    <a:pt x="1878056" y="168998"/>
                    <a:pt x="1879655" y="185816"/>
                    <a:pt x="1872020" y="199176"/>
                  </a:cubicBezTo>
                  <a:cubicBezTo>
                    <a:pt x="1866622" y="208623"/>
                    <a:pt x="1852025" y="209094"/>
                    <a:pt x="1844860" y="217283"/>
                  </a:cubicBezTo>
                  <a:cubicBezTo>
                    <a:pt x="1838348" y="224725"/>
                    <a:pt x="1787933" y="302688"/>
                    <a:pt x="1781486" y="316871"/>
                  </a:cubicBezTo>
                  <a:cubicBezTo>
                    <a:pt x="1773588" y="334247"/>
                    <a:pt x="1769415" y="353085"/>
                    <a:pt x="1763379" y="371192"/>
                  </a:cubicBezTo>
                  <a:lnTo>
                    <a:pt x="1754325" y="398352"/>
                  </a:lnTo>
                  <a:cubicBezTo>
                    <a:pt x="1751307" y="407406"/>
                    <a:pt x="1748816" y="416652"/>
                    <a:pt x="1745272" y="425513"/>
                  </a:cubicBezTo>
                  <a:cubicBezTo>
                    <a:pt x="1722153" y="483311"/>
                    <a:pt x="1734433" y="456244"/>
                    <a:pt x="1709058" y="506994"/>
                  </a:cubicBezTo>
                  <a:cubicBezTo>
                    <a:pt x="1689911" y="583586"/>
                    <a:pt x="1715995" y="505643"/>
                    <a:pt x="1672844" y="570368"/>
                  </a:cubicBezTo>
                  <a:cubicBezTo>
                    <a:pt x="1667550" y="578308"/>
                    <a:pt x="1668059" y="588992"/>
                    <a:pt x="1663791" y="597528"/>
                  </a:cubicBezTo>
                  <a:cubicBezTo>
                    <a:pt x="1658925" y="607260"/>
                    <a:pt x="1650550" y="614957"/>
                    <a:pt x="1645684" y="624689"/>
                  </a:cubicBezTo>
                  <a:cubicBezTo>
                    <a:pt x="1619479" y="677098"/>
                    <a:pt x="1660956" y="627522"/>
                    <a:pt x="1609470" y="679010"/>
                  </a:cubicBezTo>
                  <a:cubicBezTo>
                    <a:pt x="1596515" y="717875"/>
                    <a:pt x="1593238" y="736241"/>
                    <a:pt x="1573256" y="769544"/>
                  </a:cubicBezTo>
                  <a:cubicBezTo>
                    <a:pt x="1562060" y="788205"/>
                    <a:pt x="1537042" y="823865"/>
                    <a:pt x="1537042" y="823865"/>
                  </a:cubicBezTo>
                  <a:cubicBezTo>
                    <a:pt x="1515494" y="888508"/>
                    <a:pt x="1529522" y="862305"/>
                    <a:pt x="1500828" y="905346"/>
                  </a:cubicBezTo>
                  <a:cubicBezTo>
                    <a:pt x="1497810" y="914400"/>
                    <a:pt x="1496043" y="923971"/>
                    <a:pt x="1491775" y="932507"/>
                  </a:cubicBezTo>
                  <a:cubicBezTo>
                    <a:pt x="1486909" y="942239"/>
                    <a:pt x="1477954" y="949666"/>
                    <a:pt x="1473668" y="959667"/>
                  </a:cubicBezTo>
                  <a:cubicBezTo>
                    <a:pt x="1468766" y="971104"/>
                    <a:pt x="1469515" y="984444"/>
                    <a:pt x="1464614" y="995881"/>
                  </a:cubicBezTo>
                  <a:cubicBezTo>
                    <a:pt x="1460328" y="1005882"/>
                    <a:pt x="1451374" y="1013309"/>
                    <a:pt x="1446508" y="1023041"/>
                  </a:cubicBezTo>
                  <a:cubicBezTo>
                    <a:pt x="1409030" y="1097998"/>
                    <a:pt x="1471232" y="999536"/>
                    <a:pt x="1419347" y="1077362"/>
                  </a:cubicBezTo>
                  <a:cubicBezTo>
                    <a:pt x="1405016" y="1134688"/>
                    <a:pt x="1417196" y="1103224"/>
                    <a:pt x="1374080" y="1167897"/>
                  </a:cubicBezTo>
                  <a:cubicBezTo>
                    <a:pt x="1368044" y="1176950"/>
                    <a:pt x="1366295" y="1191616"/>
                    <a:pt x="1355973" y="1195057"/>
                  </a:cubicBezTo>
                  <a:lnTo>
                    <a:pt x="1328812" y="1204111"/>
                  </a:lnTo>
                  <a:cubicBezTo>
                    <a:pt x="1322777" y="1213164"/>
                    <a:pt x="1319202" y="1224474"/>
                    <a:pt x="1310706" y="1231271"/>
                  </a:cubicBezTo>
                  <a:cubicBezTo>
                    <a:pt x="1303254" y="1237233"/>
                    <a:pt x="1291831" y="1235589"/>
                    <a:pt x="1283545" y="1240324"/>
                  </a:cubicBezTo>
                  <a:cubicBezTo>
                    <a:pt x="1270444" y="1247810"/>
                    <a:pt x="1258788" y="1257665"/>
                    <a:pt x="1247331" y="1267485"/>
                  </a:cubicBezTo>
                  <a:cubicBezTo>
                    <a:pt x="1237610" y="1275817"/>
                    <a:pt x="1230007" y="1286449"/>
                    <a:pt x="1220171" y="1294645"/>
                  </a:cubicBezTo>
                  <a:cubicBezTo>
                    <a:pt x="1211812" y="1301611"/>
                    <a:pt x="1201369" y="1305786"/>
                    <a:pt x="1193010" y="1312752"/>
                  </a:cubicBezTo>
                  <a:cubicBezTo>
                    <a:pt x="1183174" y="1320949"/>
                    <a:pt x="1175686" y="1331716"/>
                    <a:pt x="1165850" y="1339913"/>
                  </a:cubicBezTo>
                  <a:cubicBezTo>
                    <a:pt x="1142449" y="1359414"/>
                    <a:pt x="1138751" y="1358000"/>
                    <a:pt x="1111529" y="1367073"/>
                  </a:cubicBezTo>
                  <a:cubicBezTo>
                    <a:pt x="1102476" y="1373109"/>
                    <a:pt x="1094312" y="1380761"/>
                    <a:pt x="1084369" y="1385180"/>
                  </a:cubicBezTo>
                  <a:cubicBezTo>
                    <a:pt x="1066928" y="1392932"/>
                    <a:pt x="1048155" y="1397251"/>
                    <a:pt x="1030048" y="1403287"/>
                  </a:cubicBezTo>
                  <a:cubicBezTo>
                    <a:pt x="1020995" y="1406305"/>
                    <a:pt x="1012246" y="1410468"/>
                    <a:pt x="1002888" y="1412340"/>
                  </a:cubicBezTo>
                  <a:cubicBezTo>
                    <a:pt x="987799" y="1415358"/>
                    <a:pt x="972466" y="1417345"/>
                    <a:pt x="957620" y="1421394"/>
                  </a:cubicBezTo>
                  <a:cubicBezTo>
                    <a:pt x="939206" y="1426416"/>
                    <a:pt x="921407" y="1433465"/>
                    <a:pt x="903300" y="1439501"/>
                  </a:cubicBezTo>
                  <a:lnTo>
                    <a:pt x="876139" y="1448554"/>
                  </a:lnTo>
                  <a:cubicBezTo>
                    <a:pt x="867086" y="1451572"/>
                    <a:pt x="858509" y="1457106"/>
                    <a:pt x="848979" y="1457608"/>
                  </a:cubicBezTo>
                  <a:lnTo>
                    <a:pt x="676963" y="1466661"/>
                  </a:lnTo>
                  <a:cubicBezTo>
                    <a:pt x="646785" y="1472697"/>
                    <a:pt x="615625" y="1475036"/>
                    <a:pt x="586428" y="1484768"/>
                  </a:cubicBezTo>
                  <a:cubicBezTo>
                    <a:pt x="577375" y="1487786"/>
                    <a:pt x="568715" y="1492471"/>
                    <a:pt x="559268" y="1493821"/>
                  </a:cubicBezTo>
                  <a:cubicBezTo>
                    <a:pt x="526270" y="1498535"/>
                    <a:pt x="492876" y="1499857"/>
                    <a:pt x="459680" y="1502875"/>
                  </a:cubicBezTo>
                  <a:cubicBezTo>
                    <a:pt x="423861" y="1510038"/>
                    <a:pt x="387525" y="1518175"/>
                    <a:pt x="351038" y="1520982"/>
                  </a:cubicBezTo>
                  <a:cubicBezTo>
                    <a:pt x="332984" y="1522371"/>
                    <a:pt x="-359659" y="1520982"/>
                    <a:pt x="251450" y="152098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1393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168" y="483577"/>
            <a:ext cx="8938846" cy="925757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Thirteen common hypothesis tests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851" y="1409334"/>
            <a:ext cx="6909480" cy="48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83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Sample size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0956" y="1390882"/>
            <a:ext cx="9529689" cy="1700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  <a:ea typeface="+mn-ea"/>
                <a:cs typeface="+mn-cs"/>
              </a:rPr>
              <a:t>How many participants you need for your research depends on </a:t>
            </a:r>
            <a:br>
              <a:rPr lang="en-AU" sz="2800" dirty="0" smtClean="0">
                <a:latin typeface="+mn-lt"/>
                <a:ea typeface="+mn-ea"/>
                <a:cs typeface="+mn-cs"/>
              </a:rPr>
            </a:br>
            <a:r>
              <a:rPr lang="en-AU" sz="2800" dirty="0" smtClean="0">
                <a:latin typeface="+mn-lt"/>
                <a:ea typeface="+mn-ea"/>
                <a:cs typeface="+mn-cs"/>
              </a:rPr>
              <a:t>the kind of data you have and the method you use to analyse it.</a:t>
            </a:r>
          </a:p>
          <a:p>
            <a:pPr algn="ctr"/>
            <a:r>
              <a:rPr lang="en-AU" sz="2800" dirty="0" smtClean="0">
                <a:latin typeface="+mn-lt"/>
                <a:ea typeface="+mn-ea"/>
                <a:cs typeface="+mn-cs"/>
              </a:rPr>
              <a:t>Different analysis methods need different amounts of data to reliably do their job.</a:t>
            </a:r>
            <a:endParaRPr lang="en-A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8001" y="3348111"/>
            <a:ext cx="10515600" cy="2444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6000" dirty="0" smtClean="0">
                <a:latin typeface="+mn-lt"/>
                <a:ea typeface="+mn-ea"/>
                <a:cs typeface="+mn-cs"/>
              </a:rPr>
              <a:t>You cannot choose a sample size until AFTER you have decided how you will analyse the data.</a:t>
            </a:r>
            <a:endParaRPr lang="en-AU" sz="66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7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3456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Sample size rule of thumb </a:t>
            </a:r>
            <a:br>
              <a:rPr lang="en-AU" dirty="0" smtClean="0"/>
            </a:br>
            <a:r>
              <a:rPr lang="en-AU" sz="3600" dirty="0" smtClean="0"/>
              <a:t>for hypothesis tests or regression with a numerical outcome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9511" y="2315496"/>
            <a:ext cx="10489986" cy="34068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200" dirty="0" smtClean="0">
                <a:latin typeface="+mn-lt"/>
                <a:ea typeface="+mn-ea"/>
                <a:cs typeface="+mn-cs"/>
              </a:rPr>
              <a:t>The absolute minimum subjects you need is </a:t>
            </a:r>
            <a:br>
              <a:rPr lang="en-AU" sz="3200" dirty="0" smtClean="0">
                <a:latin typeface="+mn-lt"/>
                <a:ea typeface="+mn-ea"/>
                <a:cs typeface="+mn-cs"/>
              </a:rPr>
            </a:br>
            <a:r>
              <a:rPr lang="en-AU" sz="3200" dirty="0" smtClean="0">
                <a:latin typeface="+mn-lt"/>
                <a:ea typeface="+mn-ea"/>
                <a:cs typeface="+mn-cs"/>
              </a:rPr>
              <a:t>at least 10 individual subjects</a:t>
            </a:r>
            <a:br>
              <a:rPr lang="en-AU" sz="3200" dirty="0" smtClean="0">
                <a:latin typeface="+mn-lt"/>
                <a:ea typeface="+mn-ea"/>
                <a:cs typeface="+mn-cs"/>
              </a:rPr>
            </a:br>
            <a:r>
              <a:rPr lang="en-AU" sz="3200" dirty="0" smtClean="0">
                <a:latin typeface="+mn-lt"/>
                <a:ea typeface="+mn-ea"/>
                <a:cs typeface="+mn-cs"/>
              </a:rPr>
              <a:t>for every numerical explanatory variable </a:t>
            </a:r>
            <a:br>
              <a:rPr lang="en-AU" sz="3200" dirty="0" smtClean="0">
                <a:latin typeface="+mn-lt"/>
                <a:ea typeface="+mn-ea"/>
                <a:cs typeface="+mn-cs"/>
              </a:rPr>
            </a:br>
            <a:r>
              <a:rPr lang="en-AU" sz="3200" dirty="0" smtClean="0">
                <a:latin typeface="+mn-lt"/>
                <a:ea typeface="+mn-ea"/>
                <a:cs typeface="+mn-cs"/>
              </a:rPr>
              <a:t>and each category of every categorical explanatory variable.</a:t>
            </a:r>
          </a:p>
          <a:p>
            <a:pPr algn="ctr"/>
            <a:endParaRPr lang="en-AU" sz="3200" b="1" dirty="0" smtClean="0">
              <a:latin typeface="+mn-lt"/>
              <a:ea typeface="+mn-ea"/>
              <a:cs typeface="+mn-cs"/>
            </a:endParaRPr>
          </a:p>
          <a:p>
            <a:pPr algn="ctr"/>
            <a:r>
              <a:rPr lang="en-AU" sz="2200" dirty="0" smtClean="0"/>
              <a:t>Harrell</a:t>
            </a:r>
            <a:r>
              <a:rPr lang="en-AU" sz="2200" dirty="0"/>
              <a:t>, F. E. Jr.; Lee, K. L.; </a:t>
            </a:r>
            <a:r>
              <a:rPr lang="en-AU" sz="2200" dirty="0" err="1"/>
              <a:t>Califf</a:t>
            </a:r>
            <a:r>
              <a:rPr lang="en-AU" sz="2200" dirty="0"/>
              <a:t>, R. M.; Pryor, D. B.; Rosati, R. A. (1984). "Regression modelling strategies for improved prognostic prediction". </a:t>
            </a:r>
            <a:r>
              <a:rPr lang="en-AU" sz="2200" i="1" dirty="0"/>
              <a:t>Stat Med</a:t>
            </a:r>
            <a:r>
              <a:rPr lang="en-AU" sz="2200" dirty="0"/>
              <a:t>. </a:t>
            </a:r>
            <a:r>
              <a:rPr lang="en-AU" sz="2200" b="1" dirty="0"/>
              <a:t>3</a:t>
            </a:r>
            <a:r>
              <a:rPr lang="en-AU" sz="2200" dirty="0"/>
              <a:t> (2): 143–52</a:t>
            </a:r>
            <a:r>
              <a:rPr lang="en-AU" sz="2200" dirty="0" smtClean="0"/>
              <a:t>.</a:t>
            </a:r>
            <a:endParaRPr lang="en-AU" sz="2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8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Things that affect sample size in hypothesis tests</a:t>
            </a:r>
            <a:endParaRPr lang="en-AU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229527"/>
              </p:ext>
            </p:extLst>
          </p:nvPr>
        </p:nvGraphicFramePr>
        <p:xfrm>
          <a:off x="838200" y="1284581"/>
          <a:ext cx="10868229" cy="518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2743">
                  <a:extLst>
                    <a:ext uri="{9D8B030D-6E8A-4147-A177-3AD203B41FA5}">
                      <a16:colId xmlns:a16="http://schemas.microsoft.com/office/drawing/2014/main" val="3443566925"/>
                    </a:ext>
                  </a:extLst>
                </a:gridCol>
                <a:gridCol w="3622743">
                  <a:extLst>
                    <a:ext uri="{9D8B030D-6E8A-4147-A177-3AD203B41FA5}">
                      <a16:colId xmlns:a16="http://schemas.microsoft.com/office/drawing/2014/main" val="3492775439"/>
                    </a:ext>
                  </a:extLst>
                </a:gridCol>
                <a:gridCol w="3622743">
                  <a:extLst>
                    <a:ext uri="{9D8B030D-6E8A-4147-A177-3AD203B41FA5}">
                      <a16:colId xmlns:a16="http://schemas.microsoft.com/office/drawing/2014/main" val="2216102967"/>
                    </a:ext>
                  </a:extLst>
                </a:gridCol>
              </a:tblGrid>
              <a:tr h="67695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Smaller</a:t>
                      </a:r>
                      <a:r>
                        <a:rPr lang="en-AU" sz="2000" dirty="0" smtClean="0"/>
                        <a:t> </a:t>
                      </a:r>
                      <a:r>
                        <a:rPr lang="en-AU" sz="2400" dirty="0" smtClean="0"/>
                        <a:t>sample size</a:t>
                      </a:r>
                      <a:endParaRPr lang="en-AU" sz="2000" dirty="0"/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Consideration</a:t>
                      </a:r>
                      <a:endParaRPr lang="en-AU" sz="2000" b="1" dirty="0"/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Bigger</a:t>
                      </a:r>
                      <a:r>
                        <a:rPr lang="en-AU" sz="2000" dirty="0" smtClean="0"/>
                        <a:t> </a:t>
                      </a:r>
                      <a:r>
                        <a:rPr lang="en-AU" sz="2400" dirty="0" smtClean="0"/>
                        <a:t>sample size</a:t>
                      </a:r>
                      <a:endParaRPr lang="en-AU" sz="2400" dirty="0"/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Numerical outcome variables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Type of outcome variable</a:t>
                      </a:r>
                      <a:endParaRPr lang="en-AU" sz="2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Categorical outcome variables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1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Repeated measures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What categorical explanatory variables</a:t>
                      </a:r>
                      <a:r>
                        <a:rPr lang="en-AU" sz="2000" b="1" baseline="0" dirty="0" smtClean="0"/>
                        <a:t> tell you to do</a:t>
                      </a:r>
                      <a:endParaRPr lang="en-AU" sz="2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Independent</a:t>
                      </a:r>
                      <a:r>
                        <a:rPr lang="en-AU" sz="2000" baseline="0" dirty="0" smtClean="0"/>
                        <a:t> groups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2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Looking for a big difference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Size of the</a:t>
                      </a:r>
                      <a:r>
                        <a:rPr lang="en-AU" sz="2000" b="1" baseline="0" dirty="0" smtClean="0"/>
                        <a:t> difference you are looking for</a:t>
                      </a:r>
                      <a:endParaRPr lang="en-AU" sz="2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Looking for a small difference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3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Low</a:t>
                      </a:r>
                      <a:r>
                        <a:rPr lang="en-AU" sz="2000" baseline="0" dirty="0" smtClean="0"/>
                        <a:t> variability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Variab</a:t>
                      </a:r>
                      <a:r>
                        <a:rPr lang="en-AU" sz="2000" b="1" baseline="0" dirty="0" smtClean="0"/>
                        <a:t>ility in what could happen in a sample</a:t>
                      </a:r>
                      <a:endParaRPr lang="en-AU" sz="2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High variability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7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Higher significance</a:t>
                      </a:r>
                      <a:r>
                        <a:rPr lang="en-AU" sz="2000" baseline="0" dirty="0" smtClean="0"/>
                        <a:t> level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Significance</a:t>
                      </a:r>
                      <a:r>
                        <a:rPr lang="en-AU" sz="2000" b="1" baseline="0" dirty="0" smtClean="0"/>
                        <a:t> level </a:t>
                      </a:r>
                      <a:br>
                        <a:rPr lang="en-AU" sz="2000" b="1" baseline="0" dirty="0" smtClean="0"/>
                      </a:br>
                      <a:r>
                        <a:rPr lang="en-AU" sz="2000" b="0" baseline="0" dirty="0" smtClean="0"/>
                        <a:t>(p-value cut-off for declaring a significant result)</a:t>
                      </a:r>
                      <a:endParaRPr lang="en-AU" sz="20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Lower</a:t>
                      </a:r>
                      <a:r>
                        <a:rPr lang="en-AU" sz="2000" baseline="0" dirty="0" smtClean="0"/>
                        <a:t> significance level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3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Lower</a:t>
                      </a:r>
                      <a:r>
                        <a:rPr lang="en-AU" sz="2000" baseline="0" dirty="0" smtClean="0"/>
                        <a:t> power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Power </a:t>
                      </a:r>
                      <a:br>
                        <a:rPr lang="en-AU" sz="2000" b="1" dirty="0" smtClean="0"/>
                      </a:br>
                      <a:r>
                        <a:rPr lang="en-AU" sz="2000" b="0" dirty="0" smtClean="0"/>
                        <a:t>(chance</a:t>
                      </a:r>
                      <a:r>
                        <a:rPr lang="en-AU" sz="2000" b="0" baseline="0" dirty="0" smtClean="0"/>
                        <a:t> of finding a relationship if it really is there to find)</a:t>
                      </a:r>
                      <a:endParaRPr lang="en-AU" sz="2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Higher power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578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5247"/>
                  </p:ext>
                </p:extLst>
              </p:nvPr>
            </p:nvGraphicFramePr>
            <p:xfrm>
              <a:off x="1237636" y="1912334"/>
              <a:ext cx="10055942" cy="44715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351352">
                      <a:extLst>
                        <a:ext uri="{9D8B030D-6E8A-4147-A177-3AD203B41FA5}">
                          <a16:colId xmlns:a16="http://schemas.microsoft.com/office/drawing/2014/main" val="3418924026"/>
                        </a:ext>
                      </a:extLst>
                    </a:gridCol>
                    <a:gridCol w="3352295">
                      <a:extLst>
                        <a:ext uri="{9D8B030D-6E8A-4147-A177-3AD203B41FA5}">
                          <a16:colId xmlns:a16="http://schemas.microsoft.com/office/drawing/2014/main" val="1196784344"/>
                        </a:ext>
                      </a:extLst>
                    </a:gridCol>
                    <a:gridCol w="3352295">
                      <a:extLst>
                        <a:ext uri="{9D8B030D-6E8A-4147-A177-3AD203B41FA5}">
                          <a16:colId xmlns:a16="http://schemas.microsoft.com/office/drawing/2014/main" val="4234917528"/>
                        </a:ext>
                      </a:extLst>
                    </a:gridCol>
                  </a:tblGrid>
                  <a:tr h="889870">
                    <a:tc gridSpan="3">
                      <a:txBody>
                        <a:bodyPr/>
                        <a:lstStyle/>
                        <a:p>
                          <a:r>
                            <a:rPr lang="en-AU" sz="1800" b="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For 80% power and 5% significance:</a:t>
                          </a: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Sample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size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needed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per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AU" sz="1800" b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group</m:t>
                                </m:r>
                                <m:r>
                                  <a:rPr lang="en-AU" sz="18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8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sz="1800" b="1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AU" sz="1800" b="1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AU" sz="1800" b="1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𝐷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AU" sz="1800" b="1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AU" sz="18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AU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AU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57491787"/>
                      </a:ext>
                    </a:extLst>
                  </a:tr>
                  <a:tr h="2879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Unpaired t-test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Paired t-test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Chi-squared 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45339409"/>
                      </a:ext>
                    </a:extLst>
                  </a:tr>
                  <a:tr h="32008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𝐷</m:t>
                                </m:r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 marL="270510" indent="-27051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𝑑</m:t>
                              </m:r>
                            </m:oMath>
                          </a14:m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= </a:t>
                          </a:r>
                          <a:r>
                            <a:rPr lang="en-AU" sz="18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difference in means you want to find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AU" sz="1800" b="0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σ</m:t>
                              </m:r>
                            </m:oMath>
                          </a14:m>
                          <a:r>
                            <a:rPr lang="en-AU" sz="18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= standard </a:t>
                          </a:r>
                          <a:r>
                            <a:rPr lang="en-AU" sz="1800" b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deviation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AU" sz="1800" b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800" b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D=1 is large</a:t>
                          </a:r>
                          <a:br>
                            <a:rPr lang="en-AU" sz="1800" b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</a:br>
                          <a:r>
                            <a:rPr lang="en-AU" sz="1800" b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D=0.5</a:t>
                          </a:r>
                          <a:r>
                            <a:rPr lang="en-AU" sz="1800" b="0" baseline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is medium</a:t>
                          </a:r>
                          <a:br>
                            <a:rPr lang="en-AU" sz="1800" b="0" baseline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</a:br>
                          <a:r>
                            <a:rPr lang="en-AU" sz="1800" b="0" baseline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D=0.25 is small</a:t>
                          </a:r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𝐷</m:t>
                                </m:r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2</m:t>
                                    </m:r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 marL="270510" indent="-27051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𝑑</m:t>
                              </m:r>
                            </m:oMath>
                          </a14:m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= mean of the difference you want to find</a:t>
                          </a:r>
                        </a:p>
                        <a:p>
                          <a:pPr marL="270510" indent="-27051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𝜎</m:t>
                              </m:r>
                            </m:oMath>
                          </a14:m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= standard deviation of the difference</a:t>
                          </a:r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𝐷</m:t>
                                </m:r>
                                <m:r>
                                  <a:rPr lang="en-AU" sz="18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𝑑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AU" sz="18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AU" sz="18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AU" sz="18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  <m:t>𝑝</m:t>
                                            </m:r>
                                          </m:e>
                                        </m:d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 marL="270510" indent="-27051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𝑑</m:t>
                              </m:r>
                            </m:oMath>
                          </a14:m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= difference in proportions you want to find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𝑝</m:t>
                              </m:r>
                              <m:r>
                                <a:rPr lang="en-AU" sz="180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oMath>
                          </a14:m>
                          <a:r>
                            <a:rPr lang="en-A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= estimated average proportion</a:t>
                          </a:r>
                          <a:endParaRPr lang="en-AU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672752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5247"/>
                  </p:ext>
                </p:extLst>
              </p:nvPr>
            </p:nvGraphicFramePr>
            <p:xfrm>
              <a:off x="1237636" y="1912334"/>
              <a:ext cx="10055942" cy="44715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351352">
                      <a:extLst>
                        <a:ext uri="{9D8B030D-6E8A-4147-A177-3AD203B41FA5}">
                          <a16:colId xmlns:a16="http://schemas.microsoft.com/office/drawing/2014/main" val="3418924026"/>
                        </a:ext>
                      </a:extLst>
                    </a:gridCol>
                    <a:gridCol w="3352295">
                      <a:extLst>
                        <a:ext uri="{9D8B030D-6E8A-4147-A177-3AD203B41FA5}">
                          <a16:colId xmlns:a16="http://schemas.microsoft.com/office/drawing/2014/main" val="1196784344"/>
                        </a:ext>
                      </a:extLst>
                    </a:gridCol>
                    <a:gridCol w="3352295">
                      <a:extLst>
                        <a:ext uri="{9D8B030D-6E8A-4147-A177-3AD203B41FA5}">
                          <a16:colId xmlns:a16="http://schemas.microsoft.com/office/drawing/2014/main" val="4234917528"/>
                        </a:ext>
                      </a:extLst>
                    </a:gridCol>
                  </a:tblGrid>
                  <a:tr h="88987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1" t="-4795" r="-121" b="-4089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AU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AU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57491787"/>
                      </a:ext>
                    </a:extLst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Unpaired t-test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Paired t-test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b="0" dirty="0">
                              <a:solidFill>
                                <a:schemeClr val="tx1"/>
                              </a:solidFill>
                            </a:rPr>
                            <a:t>Chi-squared test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45339409"/>
                      </a:ext>
                    </a:extLst>
                  </a:tr>
                  <a:tr h="32662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4" t="-38175" r="-200364" b="-1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4" t="-38175" r="-100364" b="-1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7175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4" t="-38175" r="-364" b="-14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72752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1885336" y="309476"/>
            <a:ext cx="8760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Sample size calculations with Lehr’s formula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2956" y="997730"/>
            <a:ext cx="11223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These are complicated, and need professional assistance. But you can start with </a:t>
            </a:r>
            <a:r>
              <a:rPr lang="en-AU" sz="2000" b="1" dirty="0" smtClean="0"/>
              <a:t>Lehr’s Formula</a:t>
            </a:r>
            <a:r>
              <a:rPr lang="en-AU" sz="2000" dirty="0" smtClean="0"/>
              <a:t>, a rough calculation presented in Chapter 26 of </a:t>
            </a:r>
            <a:r>
              <a:rPr lang="en-AU" sz="2000" dirty="0"/>
              <a:t>“</a:t>
            </a:r>
            <a:r>
              <a:rPr lang="en-AU" sz="2000" i="1" dirty="0"/>
              <a:t>Medical Statistics at a Glance” by Aviva Petrie and Caroline </a:t>
            </a:r>
            <a:r>
              <a:rPr lang="en-AU" sz="2000" i="1" dirty="0" smtClean="0"/>
              <a:t>Sabin.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050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659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Making Sense of  Statistics Part 2</vt:lpstr>
      <vt:lpstr>Where we’ve been</vt:lpstr>
      <vt:lpstr>Types of statistical question and the stats that go with them</vt:lpstr>
      <vt:lpstr>Information about the variables changes the statistical calculations you can do</vt:lpstr>
      <vt:lpstr>Thirteen common hypothesis tests</vt:lpstr>
      <vt:lpstr>Sample size</vt:lpstr>
      <vt:lpstr>Sample size rule of thumb  for hypothesis tests or regression with a numerical outcome</vt:lpstr>
      <vt:lpstr>Things that affect sample size in hypothesis tests</vt:lpstr>
      <vt:lpstr>PowerPoint Presentation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Butler</dc:creator>
  <cp:lastModifiedBy>David Butler</cp:lastModifiedBy>
  <cp:revision>78</cp:revision>
  <cp:lastPrinted>2022-03-09T01:20:26Z</cp:lastPrinted>
  <dcterms:created xsi:type="dcterms:W3CDTF">2021-03-22T10:35:49Z</dcterms:created>
  <dcterms:modified xsi:type="dcterms:W3CDTF">2022-04-01T00:36:04Z</dcterms:modified>
</cp:coreProperties>
</file>